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9" r:id="rId1"/>
  </p:sldMasterIdLst>
  <p:notesMasterIdLst>
    <p:notesMasterId r:id="rId72"/>
  </p:notesMasterIdLst>
  <p:sldIdLst>
    <p:sldId id="981" r:id="rId2"/>
    <p:sldId id="992" r:id="rId3"/>
    <p:sldId id="1075" r:id="rId4"/>
    <p:sldId id="1050" r:id="rId5"/>
    <p:sldId id="994" r:id="rId6"/>
    <p:sldId id="995" r:id="rId7"/>
    <p:sldId id="1052" r:id="rId8"/>
    <p:sldId id="997" r:id="rId9"/>
    <p:sldId id="998" r:id="rId10"/>
    <p:sldId id="996" r:id="rId11"/>
    <p:sldId id="999" r:id="rId12"/>
    <p:sldId id="1000" r:id="rId13"/>
    <p:sldId id="1001" r:id="rId14"/>
    <p:sldId id="1049" r:id="rId15"/>
    <p:sldId id="1003" r:id="rId16"/>
    <p:sldId id="1004" r:id="rId17"/>
    <p:sldId id="1005" r:id="rId18"/>
    <p:sldId id="1006" r:id="rId19"/>
    <p:sldId id="1007" r:id="rId20"/>
    <p:sldId id="1051" r:id="rId21"/>
    <p:sldId id="1008" r:id="rId22"/>
    <p:sldId id="1054" r:id="rId23"/>
    <p:sldId id="1009" r:id="rId24"/>
    <p:sldId id="1053" r:id="rId25"/>
    <p:sldId id="1010" r:id="rId26"/>
    <p:sldId id="1011" r:id="rId27"/>
    <p:sldId id="1012" r:id="rId28"/>
    <p:sldId id="1015" r:id="rId29"/>
    <p:sldId id="1013" r:id="rId30"/>
    <p:sldId id="1014" r:id="rId31"/>
    <p:sldId id="1056" r:id="rId32"/>
    <p:sldId id="1057" r:id="rId33"/>
    <p:sldId id="1068" r:id="rId34"/>
    <p:sldId id="1058" r:id="rId35"/>
    <p:sldId id="1069" r:id="rId36"/>
    <p:sldId id="1070" r:id="rId37"/>
    <p:sldId id="1072" r:id="rId38"/>
    <p:sldId id="1073" r:id="rId39"/>
    <p:sldId id="1017" r:id="rId40"/>
    <p:sldId id="1071" r:id="rId41"/>
    <p:sldId id="1018" r:id="rId42"/>
    <p:sldId id="1019" r:id="rId43"/>
    <p:sldId id="1020" r:id="rId44"/>
    <p:sldId id="1021" r:id="rId45"/>
    <p:sldId id="1022" r:id="rId46"/>
    <p:sldId id="1023" r:id="rId47"/>
    <p:sldId id="1024" r:id="rId48"/>
    <p:sldId id="1060" r:id="rId49"/>
    <p:sldId id="1061" r:id="rId50"/>
    <p:sldId id="1062" r:id="rId51"/>
    <p:sldId id="1063" r:id="rId52"/>
    <p:sldId id="1064" r:id="rId53"/>
    <p:sldId id="1026" r:id="rId54"/>
    <p:sldId id="1027" r:id="rId55"/>
    <p:sldId id="1028" r:id="rId56"/>
    <p:sldId id="1029" r:id="rId57"/>
    <p:sldId id="1030" r:id="rId58"/>
    <p:sldId id="1031" r:id="rId59"/>
    <p:sldId id="1065" r:id="rId60"/>
    <p:sldId id="1032" r:id="rId61"/>
    <p:sldId id="1033" r:id="rId62"/>
    <p:sldId id="1066" r:id="rId63"/>
    <p:sldId id="1067" r:id="rId64"/>
    <p:sldId id="1035" r:id="rId65"/>
    <p:sldId id="1036" r:id="rId66"/>
    <p:sldId id="1037" r:id="rId67"/>
    <p:sldId id="1038" r:id="rId68"/>
    <p:sldId id="1039" r:id="rId69"/>
    <p:sldId id="1040" r:id="rId70"/>
    <p:sldId id="1048"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6"/>
    <p:restoredTop sz="94766"/>
  </p:normalViewPr>
  <p:slideViewPr>
    <p:cSldViewPr snapToGrid="0" snapToObjects="1">
      <p:cViewPr varScale="1">
        <p:scale>
          <a:sx n="120" d="100"/>
          <a:sy n="120" d="100"/>
        </p:scale>
        <p:origin x="117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9150D-229D-FB41-841E-1E8DEA70FA08}" type="datetimeFigureOut">
              <a:rPr lang="en-US" smtClean="0"/>
              <a:t>10/24/23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A4A84-FF35-6C4E-94FC-5BCD3FBD1C7C}" type="slidenum">
              <a:rPr lang="en-US" smtClean="0"/>
              <a:t>‹#›</a:t>
            </a:fld>
            <a:endParaRPr lang="en-US"/>
          </a:p>
        </p:txBody>
      </p:sp>
    </p:spTree>
    <p:extLst>
      <p:ext uri="{BB962C8B-B14F-4D97-AF65-F5344CB8AC3E}">
        <p14:creationId xmlns:p14="http://schemas.microsoft.com/office/powerpoint/2010/main" val="152291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Some</a:t>
            </a:r>
            <a:r>
              <a:rPr lang="en-US" baseline="0" dirty="0"/>
              <a:t> slides </a:t>
            </a:r>
            <a:r>
              <a:rPr lang="en-US" sz="1200" dirty="0">
                <a:latin typeface="Arial" charset="0"/>
              </a:rPr>
              <a:t>Copyright © 2012 Addison-Wesley. All rights reserved.</a:t>
            </a:r>
          </a:p>
        </p:txBody>
      </p:sp>
      <p:sp>
        <p:nvSpPr>
          <p:cNvPr id="4" name="Slide Number Placeholder 3"/>
          <p:cNvSpPr>
            <a:spLocks noGrp="1"/>
          </p:cNvSpPr>
          <p:nvPr>
            <p:ph type="sldNum" sz="quarter" idx="10"/>
          </p:nvPr>
        </p:nvSpPr>
        <p:spPr/>
        <p:txBody>
          <a:bodyPr/>
          <a:lstStyle/>
          <a:p>
            <a:fld id="{DD622213-49AF-C54B-9CFA-66B1C43A9086}" type="slidenum">
              <a:rPr lang="en-US" smtClean="0"/>
              <a:t>15</a:t>
            </a:fld>
            <a:endParaRPr lang="en-US"/>
          </a:p>
        </p:txBody>
      </p:sp>
    </p:spTree>
    <p:extLst>
      <p:ext uri="{BB962C8B-B14F-4D97-AF65-F5344CB8AC3E}">
        <p14:creationId xmlns:p14="http://schemas.microsoft.com/office/powerpoint/2010/main" val="177356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bwMode="auto">
          <a:xfrm>
            <a:off x="914400" y="4344988"/>
            <a:ext cx="5029200" cy="3851275"/>
          </a:xfrm>
          <a:prstGeom prst="rect">
            <a:avLst/>
          </a:prstGeo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481" tIns="44447" rIns="90481" bIns="44447"/>
          <a:lstStyle/>
          <a:p>
            <a:pPr>
              <a:defRPr/>
            </a:pPr>
            <a:r>
              <a:rPr lang="en-AU" dirty="0" err="1">
                <a:cs typeface="+mn-cs"/>
              </a:rPr>
              <a:t>Eg</a:t>
            </a:r>
            <a:r>
              <a:rPr lang="en-AU" dirty="0">
                <a:cs typeface="+mn-cs"/>
              </a:rPr>
              <a:t> identifier is a token that can have lexemes such a s </a:t>
            </a:r>
            <a:r>
              <a:rPr lang="en-AU" i="1" dirty="0">
                <a:cs typeface="+mn-cs"/>
              </a:rPr>
              <a:t>sum</a:t>
            </a:r>
            <a:r>
              <a:rPr lang="en-AU" dirty="0">
                <a:cs typeface="+mn-cs"/>
              </a:rPr>
              <a:t> and </a:t>
            </a:r>
            <a:r>
              <a:rPr lang="en-AU" i="1" dirty="0">
                <a:cs typeface="+mn-cs"/>
              </a:rPr>
              <a:t>total</a:t>
            </a:r>
          </a:p>
          <a:p>
            <a:pPr>
              <a:defRPr/>
            </a:pPr>
            <a:endParaRPr lang="en-AU" i="1" dirty="0">
              <a:cs typeface="+mn-cs"/>
            </a:endParaRPr>
          </a:p>
          <a:p>
            <a:pPr>
              <a:defRPr/>
            </a:pPr>
            <a:r>
              <a:rPr lang="en-AU" dirty="0">
                <a:cs typeface="+mn-cs"/>
              </a:rPr>
              <a:t>Examples of tokens and lexemes on p 106 of statement (on previous page)    index = 2 * count + 17;</a:t>
            </a:r>
          </a:p>
          <a:p>
            <a:pPr>
              <a:defRPr/>
            </a:pPr>
            <a:endParaRPr lang="en-AU" dirty="0">
              <a:cs typeface="+mn-cs"/>
            </a:endParaRPr>
          </a:p>
          <a:p>
            <a:pPr>
              <a:defRPr/>
            </a:pPr>
            <a:endParaRPr lang="en-AU" i="1" dirty="0">
              <a:cs typeface="+mn-cs"/>
            </a:endParaRPr>
          </a:p>
        </p:txBody>
      </p:sp>
      <p:sp>
        <p:nvSpPr>
          <p:cNvPr id="94211" name="Rectangle 3"/>
          <p:cNvSpPr>
            <a:spLocks noGrp="1" noRot="1" noChangeAspect="1" noChangeArrowheads="1"/>
          </p:cNvSpPr>
          <p:nvPr>
            <p:ph type="sldImg"/>
          </p:nvPr>
        </p:nvSpPr>
        <p:spPr>
          <a:xfrm>
            <a:off x="1298575" y="801688"/>
            <a:ext cx="4262438" cy="3197225"/>
          </a:xfrm>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178332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bwMode="auto">
          <a:xfrm>
            <a:off x="914400" y="4344988"/>
            <a:ext cx="5029200" cy="3851275"/>
          </a:xfrm>
          <a:prstGeom prst="rect">
            <a:avLst/>
          </a:prstGeo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481" tIns="44447" rIns="90481" bIns="44447"/>
          <a:lstStyle/>
          <a:p>
            <a:pPr>
              <a:defRPr/>
            </a:pPr>
            <a:r>
              <a:rPr lang="en-AU">
                <a:cs typeface="+mn-cs"/>
              </a:rPr>
              <a:t>Explain meta symbols used</a:t>
            </a:r>
          </a:p>
          <a:p>
            <a:pPr>
              <a:defRPr/>
            </a:pPr>
            <a:r>
              <a:rPr lang="en-AU">
                <a:cs typeface="+mn-cs"/>
              </a:rPr>
              <a:t>	</a:t>
            </a:r>
            <a:r>
              <a:rPr lang="en-AU" altLang="en-US">
                <a:cs typeface="+mn-cs"/>
              </a:rPr>
              <a:t>“</a:t>
            </a:r>
            <a:r>
              <a:rPr lang="en-AU">
                <a:cs typeface="+mn-cs"/>
              </a:rPr>
              <a:t>::=</a:t>
            </a:r>
            <a:r>
              <a:rPr lang="en-AU" altLang="en-US">
                <a:cs typeface="+mn-cs"/>
              </a:rPr>
              <a:t>“</a:t>
            </a:r>
            <a:r>
              <a:rPr lang="en-AU">
                <a:cs typeface="+mn-cs"/>
              </a:rPr>
              <a:t> - </a:t>
            </a:r>
            <a:r>
              <a:rPr lang="en-AU" altLang="en-US">
                <a:cs typeface="+mn-cs"/>
              </a:rPr>
              <a:t>“</a:t>
            </a:r>
            <a:r>
              <a:rPr lang="en-AU">
                <a:cs typeface="+mn-cs"/>
              </a:rPr>
              <a:t>consists of </a:t>
            </a:r>
            <a:r>
              <a:rPr lang="en-AU" altLang="en-US">
                <a:cs typeface="+mn-cs"/>
              </a:rPr>
              <a:t>“</a:t>
            </a:r>
            <a:r>
              <a:rPr lang="en-AU">
                <a:cs typeface="+mn-cs"/>
              </a:rPr>
              <a:t> </a:t>
            </a:r>
            <a:r>
              <a:rPr lang="en-AU" altLang="en-US">
                <a:cs typeface="+mn-cs"/>
              </a:rPr>
              <a:t>“</a:t>
            </a:r>
            <a:r>
              <a:rPr lang="en-AU">
                <a:cs typeface="+mn-cs"/>
              </a:rPr>
              <a:t>is the same as</a:t>
            </a:r>
            <a:r>
              <a:rPr lang="en-AU" altLang="en-US">
                <a:cs typeface="+mn-cs"/>
              </a:rPr>
              <a:t>”</a:t>
            </a:r>
            <a:endParaRPr lang="en-AU">
              <a:cs typeface="+mn-cs"/>
            </a:endParaRPr>
          </a:p>
          <a:p>
            <a:pPr>
              <a:defRPr/>
            </a:pPr>
            <a:r>
              <a:rPr lang="en-AU">
                <a:cs typeface="+mn-cs"/>
              </a:rPr>
              <a:t>	</a:t>
            </a:r>
            <a:r>
              <a:rPr lang="en-AU" altLang="en-US">
                <a:cs typeface="+mn-cs"/>
              </a:rPr>
              <a:t>“</a:t>
            </a:r>
            <a:r>
              <a:rPr lang="en-AU">
                <a:cs typeface="+mn-cs"/>
              </a:rPr>
              <a:t>|</a:t>
            </a:r>
            <a:r>
              <a:rPr lang="en-AU" altLang="en-US">
                <a:cs typeface="+mn-cs"/>
              </a:rPr>
              <a:t>”</a:t>
            </a:r>
            <a:r>
              <a:rPr lang="en-AU">
                <a:cs typeface="+mn-cs"/>
              </a:rPr>
              <a:t> - </a:t>
            </a:r>
            <a:r>
              <a:rPr lang="en-AU" altLang="en-US">
                <a:cs typeface="+mn-cs"/>
              </a:rPr>
              <a:t>“</a:t>
            </a:r>
            <a:r>
              <a:rPr lang="en-AU">
                <a:cs typeface="+mn-cs"/>
              </a:rPr>
              <a:t>or</a:t>
            </a:r>
            <a:r>
              <a:rPr lang="en-AU" altLang="en-US">
                <a:cs typeface="+mn-cs"/>
              </a:rPr>
              <a:t>”</a:t>
            </a:r>
            <a:endParaRPr lang="en-AU">
              <a:cs typeface="+mn-cs"/>
            </a:endParaRPr>
          </a:p>
          <a:p>
            <a:pPr>
              <a:defRPr/>
            </a:pPr>
            <a:endParaRPr lang="en-AU">
              <a:cs typeface="+mn-cs"/>
            </a:endParaRPr>
          </a:p>
          <a:p>
            <a:pPr>
              <a:defRPr/>
            </a:pPr>
            <a:r>
              <a:rPr lang="en-AU">
                <a:cs typeface="+mn-cs"/>
              </a:rPr>
              <a:t>Explain the process of derivation</a:t>
            </a:r>
          </a:p>
          <a:p>
            <a:pPr>
              <a:defRPr/>
            </a:pPr>
            <a:r>
              <a:rPr lang="en-AU">
                <a:cs typeface="+mn-cs"/>
              </a:rPr>
              <a:t>starting with the goal symbol of the language</a:t>
            </a:r>
          </a:p>
          <a:p>
            <a:pPr>
              <a:defRPr/>
            </a:pPr>
            <a:r>
              <a:rPr lang="en-AU">
                <a:cs typeface="+mn-cs"/>
              </a:rPr>
              <a:t>The multiple sentential forms are shown on next slide</a:t>
            </a:r>
          </a:p>
          <a:p>
            <a:pPr>
              <a:defRPr/>
            </a:pPr>
            <a:endParaRPr lang="en-AU">
              <a:cs typeface="+mn-cs"/>
            </a:endParaRPr>
          </a:p>
          <a:p>
            <a:pPr>
              <a:defRPr/>
            </a:pPr>
            <a:endParaRPr lang="en-AU">
              <a:cs typeface="+mn-cs"/>
            </a:endParaRPr>
          </a:p>
          <a:p>
            <a:pPr>
              <a:defRPr/>
            </a:pPr>
            <a:r>
              <a:rPr lang="en-AU">
                <a:cs typeface="+mn-cs"/>
              </a:rPr>
              <a:t>Further examaple on p 109 of text </a:t>
            </a:r>
            <a:r>
              <a:rPr lang="en-AU" altLang="en-US">
                <a:cs typeface="+mn-cs"/>
              </a:rPr>
              <a:t>“</a:t>
            </a:r>
            <a:r>
              <a:rPr lang="en-AU">
                <a:cs typeface="+mn-cs"/>
              </a:rPr>
              <a:t>Grammar for a small language</a:t>
            </a:r>
            <a:r>
              <a:rPr lang="en-AU" altLang="en-US">
                <a:cs typeface="+mn-cs"/>
              </a:rPr>
              <a:t>”</a:t>
            </a:r>
            <a:r>
              <a:rPr lang="en-AU">
                <a:cs typeface="+mn-cs"/>
              </a:rPr>
              <a:t> 		</a:t>
            </a:r>
          </a:p>
        </p:txBody>
      </p:sp>
      <p:sp>
        <p:nvSpPr>
          <p:cNvPr id="96259" name="Rectangle 3"/>
          <p:cNvSpPr>
            <a:spLocks noGrp="1" noRot="1" noChangeAspect="1" noChangeArrowheads="1"/>
          </p:cNvSpPr>
          <p:nvPr>
            <p:ph type="sldImg"/>
          </p:nvPr>
        </p:nvSpPr>
        <p:spPr>
          <a:xfrm>
            <a:off x="1298575" y="801688"/>
            <a:ext cx="4262438" cy="3197225"/>
          </a:xfrm>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6611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bwMode="auto">
          <a:xfrm>
            <a:off x="914400" y="4344988"/>
            <a:ext cx="5029200" cy="3851275"/>
          </a:xfrm>
          <a:prstGeom prst="rect">
            <a:avLst/>
          </a:prstGeo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481" tIns="44447" rIns="90481" bIns="44447"/>
          <a:lstStyle/>
          <a:p>
            <a:pPr>
              <a:defRPr/>
            </a:pPr>
            <a:r>
              <a:rPr lang="en-AU">
                <a:cs typeface="+mn-cs"/>
              </a:rPr>
              <a:t>Explain meta symbols used</a:t>
            </a:r>
          </a:p>
          <a:p>
            <a:pPr>
              <a:defRPr/>
            </a:pPr>
            <a:r>
              <a:rPr lang="en-AU">
                <a:cs typeface="+mn-cs"/>
              </a:rPr>
              <a:t>	</a:t>
            </a:r>
            <a:r>
              <a:rPr lang="en-AU" altLang="en-US">
                <a:cs typeface="+mn-cs"/>
              </a:rPr>
              <a:t>“</a:t>
            </a:r>
            <a:r>
              <a:rPr lang="en-AU">
                <a:cs typeface="+mn-cs"/>
              </a:rPr>
              <a:t>::=</a:t>
            </a:r>
            <a:r>
              <a:rPr lang="en-AU" altLang="en-US">
                <a:cs typeface="+mn-cs"/>
              </a:rPr>
              <a:t>“</a:t>
            </a:r>
            <a:r>
              <a:rPr lang="en-AU">
                <a:cs typeface="+mn-cs"/>
              </a:rPr>
              <a:t> - </a:t>
            </a:r>
            <a:r>
              <a:rPr lang="en-AU" altLang="en-US">
                <a:cs typeface="+mn-cs"/>
              </a:rPr>
              <a:t>“</a:t>
            </a:r>
            <a:r>
              <a:rPr lang="en-AU">
                <a:cs typeface="+mn-cs"/>
              </a:rPr>
              <a:t>consists of </a:t>
            </a:r>
            <a:r>
              <a:rPr lang="en-AU" altLang="en-US">
                <a:cs typeface="+mn-cs"/>
              </a:rPr>
              <a:t>“</a:t>
            </a:r>
            <a:r>
              <a:rPr lang="en-AU">
                <a:cs typeface="+mn-cs"/>
              </a:rPr>
              <a:t> </a:t>
            </a:r>
            <a:r>
              <a:rPr lang="en-AU" altLang="en-US">
                <a:cs typeface="+mn-cs"/>
              </a:rPr>
              <a:t>“</a:t>
            </a:r>
            <a:r>
              <a:rPr lang="en-AU">
                <a:cs typeface="+mn-cs"/>
              </a:rPr>
              <a:t>is the same as</a:t>
            </a:r>
            <a:r>
              <a:rPr lang="en-AU" altLang="en-US">
                <a:cs typeface="+mn-cs"/>
              </a:rPr>
              <a:t>”</a:t>
            </a:r>
            <a:endParaRPr lang="en-AU">
              <a:cs typeface="+mn-cs"/>
            </a:endParaRPr>
          </a:p>
          <a:p>
            <a:pPr>
              <a:defRPr/>
            </a:pPr>
            <a:r>
              <a:rPr lang="en-AU">
                <a:cs typeface="+mn-cs"/>
              </a:rPr>
              <a:t>	</a:t>
            </a:r>
            <a:r>
              <a:rPr lang="en-AU" altLang="en-US">
                <a:cs typeface="+mn-cs"/>
              </a:rPr>
              <a:t>“</a:t>
            </a:r>
            <a:r>
              <a:rPr lang="en-AU">
                <a:cs typeface="+mn-cs"/>
              </a:rPr>
              <a:t>|</a:t>
            </a:r>
            <a:r>
              <a:rPr lang="en-AU" altLang="en-US">
                <a:cs typeface="+mn-cs"/>
              </a:rPr>
              <a:t>”</a:t>
            </a:r>
            <a:r>
              <a:rPr lang="en-AU">
                <a:cs typeface="+mn-cs"/>
              </a:rPr>
              <a:t> - </a:t>
            </a:r>
            <a:r>
              <a:rPr lang="en-AU" altLang="en-US">
                <a:cs typeface="+mn-cs"/>
              </a:rPr>
              <a:t>“</a:t>
            </a:r>
            <a:r>
              <a:rPr lang="en-AU">
                <a:cs typeface="+mn-cs"/>
              </a:rPr>
              <a:t>or</a:t>
            </a:r>
            <a:r>
              <a:rPr lang="en-AU" altLang="en-US">
                <a:cs typeface="+mn-cs"/>
              </a:rPr>
              <a:t>”</a:t>
            </a:r>
            <a:endParaRPr lang="en-AU">
              <a:cs typeface="+mn-cs"/>
            </a:endParaRPr>
          </a:p>
          <a:p>
            <a:pPr>
              <a:defRPr/>
            </a:pPr>
            <a:endParaRPr lang="en-AU">
              <a:cs typeface="+mn-cs"/>
            </a:endParaRPr>
          </a:p>
          <a:p>
            <a:pPr>
              <a:defRPr/>
            </a:pPr>
            <a:r>
              <a:rPr lang="en-AU">
                <a:cs typeface="+mn-cs"/>
              </a:rPr>
              <a:t>Explain the process of derivation</a:t>
            </a:r>
          </a:p>
          <a:p>
            <a:pPr>
              <a:defRPr/>
            </a:pPr>
            <a:r>
              <a:rPr lang="en-AU">
                <a:cs typeface="+mn-cs"/>
              </a:rPr>
              <a:t>starting with the goal symbol of the language</a:t>
            </a:r>
          </a:p>
          <a:p>
            <a:pPr>
              <a:defRPr/>
            </a:pPr>
            <a:r>
              <a:rPr lang="en-AU">
                <a:cs typeface="+mn-cs"/>
              </a:rPr>
              <a:t>The multiple sentential forms are shown on next slide</a:t>
            </a:r>
          </a:p>
          <a:p>
            <a:pPr>
              <a:defRPr/>
            </a:pPr>
            <a:endParaRPr lang="en-AU">
              <a:cs typeface="+mn-cs"/>
            </a:endParaRPr>
          </a:p>
          <a:p>
            <a:pPr>
              <a:defRPr/>
            </a:pPr>
            <a:endParaRPr lang="en-AU">
              <a:cs typeface="+mn-cs"/>
            </a:endParaRPr>
          </a:p>
          <a:p>
            <a:pPr>
              <a:defRPr/>
            </a:pPr>
            <a:r>
              <a:rPr lang="en-AU">
                <a:cs typeface="+mn-cs"/>
              </a:rPr>
              <a:t>Further examaple on p 109 of text </a:t>
            </a:r>
            <a:r>
              <a:rPr lang="en-AU" altLang="en-US">
                <a:cs typeface="+mn-cs"/>
              </a:rPr>
              <a:t>“</a:t>
            </a:r>
            <a:r>
              <a:rPr lang="en-AU">
                <a:cs typeface="+mn-cs"/>
              </a:rPr>
              <a:t>Grammar for a small language</a:t>
            </a:r>
            <a:r>
              <a:rPr lang="en-AU" altLang="en-US">
                <a:cs typeface="+mn-cs"/>
              </a:rPr>
              <a:t>”</a:t>
            </a:r>
            <a:r>
              <a:rPr lang="en-AU">
                <a:cs typeface="+mn-cs"/>
              </a:rPr>
              <a:t> 		</a:t>
            </a:r>
          </a:p>
        </p:txBody>
      </p:sp>
      <p:sp>
        <p:nvSpPr>
          <p:cNvPr id="96259" name="Rectangle 3"/>
          <p:cNvSpPr>
            <a:spLocks noGrp="1" noRot="1" noChangeAspect="1" noChangeArrowheads="1"/>
          </p:cNvSpPr>
          <p:nvPr>
            <p:ph type="sldImg"/>
          </p:nvPr>
        </p:nvSpPr>
        <p:spPr>
          <a:xfrm>
            <a:off x="1298575" y="801688"/>
            <a:ext cx="4262438" cy="3197225"/>
          </a:xfrm>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375679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bwMode="auto">
          <a:xfrm>
            <a:off x="914400" y="4344988"/>
            <a:ext cx="5029200" cy="38512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481" tIns="44447" rIns="90481" bIns="44447"/>
          <a:lstStyle/>
          <a:p>
            <a:pPr>
              <a:defRPr/>
            </a:pPr>
            <a:endParaRPr lang="en-AU">
              <a:cs typeface="+mn-cs"/>
            </a:endParaRPr>
          </a:p>
          <a:p>
            <a:pPr>
              <a:defRPr/>
            </a:pPr>
            <a:r>
              <a:rPr lang="en-AU">
                <a:cs typeface="+mn-cs"/>
              </a:rPr>
              <a:t>in this derivation the leftmost non terminal  is replaced - this is called a leftmost derivation</a:t>
            </a:r>
          </a:p>
          <a:p>
            <a:pPr>
              <a:defRPr/>
            </a:pPr>
            <a:endParaRPr lang="en-AU">
              <a:cs typeface="+mn-cs"/>
            </a:endParaRPr>
          </a:p>
          <a:p>
            <a:pPr>
              <a:defRPr/>
            </a:pPr>
            <a:r>
              <a:rPr lang="en-AU">
                <a:cs typeface="+mn-cs"/>
              </a:rPr>
              <a:t>the sentential form consisting of only terminals (lexemes) is the generated sentence.</a:t>
            </a:r>
          </a:p>
          <a:p>
            <a:pPr>
              <a:defRPr/>
            </a:pPr>
            <a:r>
              <a:rPr lang="en-AU">
                <a:cs typeface="+mn-cs"/>
              </a:rPr>
              <a:t>Most languages are infinite so cannot generate all sentences</a:t>
            </a:r>
          </a:p>
          <a:p>
            <a:pPr>
              <a:defRPr/>
            </a:pPr>
            <a:endParaRPr lang="en-AU">
              <a:cs typeface="+mn-cs"/>
            </a:endParaRPr>
          </a:p>
          <a:p>
            <a:pPr>
              <a:defRPr/>
            </a:pPr>
            <a:r>
              <a:rPr lang="en-AU">
                <a:cs typeface="+mn-cs"/>
              </a:rPr>
              <a:t>Conversely could start with a sentence </a:t>
            </a:r>
            <a:r>
              <a:rPr lang="en-AU" altLang="en-US">
                <a:cs typeface="+mn-cs"/>
              </a:rPr>
              <a:t>“</a:t>
            </a:r>
            <a:r>
              <a:rPr lang="en-AU">
                <a:cs typeface="+mn-cs"/>
              </a:rPr>
              <a:t>the apple eats the man</a:t>
            </a:r>
            <a:r>
              <a:rPr lang="en-AU" altLang="en-US">
                <a:cs typeface="+mn-cs"/>
              </a:rPr>
              <a:t>”</a:t>
            </a:r>
            <a:r>
              <a:rPr lang="en-AU">
                <a:cs typeface="+mn-cs"/>
              </a:rPr>
              <a:t> and work backward through the derivation to arrive at &lt;sentence&gt; and so have shown that the sentence is legal in the language.</a:t>
            </a:r>
          </a:p>
          <a:p>
            <a:pPr>
              <a:defRPr/>
            </a:pPr>
            <a:r>
              <a:rPr lang="en-AU">
                <a:cs typeface="+mn-cs"/>
              </a:rPr>
              <a:t>Louden p,67</a:t>
            </a:r>
          </a:p>
          <a:p>
            <a:pPr>
              <a:defRPr/>
            </a:pPr>
            <a:endParaRPr lang="en-AU">
              <a:cs typeface="+mn-cs"/>
            </a:endParaRPr>
          </a:p>
          <a:p>
            <a:pPr>
              <a:defRPr/>
            </a:pPr>
            <a:r>
              <a:rPr lang="en-AU">
                <a:cs typeface="+mn-cs"/>
              </a:rPr>
              <a:t>Articles at the beginning of sentence should have capital</a:t>
            </a:r>
          </a:p>
          <a:p>
            <a:pPr>
              <a:defRPr/>
            </a:pPr>
            <a:r>
              <a:rPr lang="en-AU">
                <a:cs typeface="+mn-cs"/>
              </a:rPr>
              <a:t>Such </a:t>
            </a:r>
            <a:r>
              <a:rPr lang="en-AU" altLang="en-US">
                <a:cs typeface="+mn-cs"/>
              </a:rPr>
              <a:t>‘</a:t>
            </a:r>
            <a:r>
              <a:rPr lang="en-AU">
                <a:cs typeface="+mn-cs"/>
              </a:rPr>
              <a:t>positional properties</a:t>
            </a:r>
            <a:r>
              <a:rPr lang="en-AU" altLang="en-US">
                <a:cs typeface="+mn-cs"/>
              </a:rPr>
              <a:t>’</a:t>
            </a:r>
            <a:r>
              <a:rPr lang="en-AU">
                <a:cs typeface="+mn-cs"/>
              </a:rPr>
              <a:t> not easy in context-free grammars</a:t>
            </a:r>
          </a:p>
          <a:p>
            <a:pPr>
              <a:defRPr/>
            </a:pPr>
            <a:endParaRPr lang="en-AU">
              <a:cs typeface="+mn-cs"/>
            </a:endParaRPr>
          </a:p>
        </p:txBody>
      </p:sp>
      <p:sp>
        <p:nvSpPr>
          <p:cNvPr id="98307" name="Rectangle 3"/>
          <p:cNvSpPr>
            <a:spLocks noGrp="1" noRot="1" noChangeAspect="1" noChangeArrowheads="1"/>
          </p:cNvSpPr>
          <p:nvPr>
            <p:ph type="sldImg"/>
          </p:nvPr>
        </p:nvSpPr>
        <p:spPr>
          <a:xfrm>
            <a:off x="1298575" y="801688"/>
            <a:ext cx="4262438" cy="3197225"/>
          </a:xfrm>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1170709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bwMode="auto">
          <a:xfrm>
            <a:off x="914400" y="4344988"/>
            <a:ext cx="5029200" cy="3851275"/>
          </a:xfrm>
          <a:prstGeom prst="rect">
            <a:avLst/>
          </a:prstGeom>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481" tIns="44447" rIns="90481" bIns="44447"/>
          <a:lstStyle/>
          <a:p>
            <a:pPr>
              <a:defRPr/>
            </a:pPr>
            <a:r>
              <a:rPr lang="en-AU">
                <a:cs typeface="+mn-cs"/>
              </a:rPr>
              <a:t>Grammars naturally describe the hierarchical syntactic structure of sentences</a:t>
            </a:r>
          </a:p>
          <a:p>
            <a:pPr>
              <a:defRPr/>
            </a:pPr>
            <a:endParaRPr lang="en-AU">
              <a:cs typeface="+mn-cs"/>
            </a:endParaRPr>
          </a:p>
          <a:p>
            <a:pPr>
              <a:defRPr/>
            </a:pPr>
            <a:r>
              <a:rPr lang="en-AU">
                <a:cs typeface="+mn-cs"/>
              </a:rPr>
              <a:t>The parse tree is labeled by nonterminals at interior nodes and terminals at leasves</a:t>
            </a:r>
          </a:p>
          <a:p>
            <a:pPr>
              <a:defRPr/>
            </a:pPr>
            <a:r>
              <a:rPr lang="en-AU">
                <a:cs typeface="+mn-cs"/>
              </a:rPr>
              <a:t>All terminals and nonterminals in a derivation are included</a:t>
            </a:r>
          </a:p>
          <a:p>
            <a:pPr>
              <a:defRPr/>
            </a:pPr>
            <a:r>
              <a:rPr lang="en-AU">
                <a:cs typeface="+mn-cs"/>
              </a:rPr>
              <a:t>Every Subtree of a parse tree describes one instance of an abstraction in a grammar statements</a:t>
            </a:r>
          </a:p>
          <a:p>
            <a:pPr>
              <a:defRPr/>
            </a:pPr>
            <a:endParaRPr lang="en-AU">
              <a:cs typeface="+mn-cs"/>
            </a:endParaRPr>
          </a:p>
          <a:p>
            <a:pPr>
              <a:defRPr/>
            </a:pPr>
            <a:r>
              <a:rPr lang="en-AU">
                <a:cs typeface="+mn-cs"/>
              </a:rPr>
              <a:t>Not all terminals and nonterminals may be necessary to determine the structure</a:t>
            </a:r>
          </a:p>
          <a:p>
            <a:pPr>
              <a:defRPr/>
            </a:pPr>
            <a:r>
              <a:rPr lang="en-AU">
                <a:cs typeface="+mn-cs"/>
              </a:rPr>
              <a:t>Abstract syntax trees abstract the essential structure of the parse tree</a:t>
            </a:r>
          </a:p>
        </p:txBody>
      </p:sp>
      <p:sp>
        <p:nvSpPr>
          <p:cNvPr id="100355" name="Rectangle 3"/>
          <p:cNvSpPr>
            <a:spLocks noGrp="1" noRot="1" noChangeAspect="1" noChangeArrowheads="1"/>
          </p:cNvSpPr>
          <p:nvPr>
            <p:ph type="sldImg"/>
          </p:nvPr>
        </p:nvSpPr>
        <p:spPr>
          <a:xfrm>
            <a:off x="1298575" y="801688"/>
            <a:ext cx="4262438" cy="3197225"/>
          </a:xfrm>
          <a:ln w="12700"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864388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1713" cy="6856284"/>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tx1"/>
                </a:solidFill>
                <a:latin typeface="+mj-lt"/>
                <a:ea typeface="Arial Regular" charset="0"/>
                <a:cs typeface="Arial Regular"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8" y="6046267"/>
            <a:ext cx="4246291" cy="314919"/>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a:t>Presentation</a:t>
            </a:r>
            <a:br>
              <a:rPr lang="en-US" dirty="0"/>
            </a:br>
            <a:r>
              <a:rPr lang="en-US" dirty="0"/>
              <a:t>Title</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nd 3 Photo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8"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a:t>Click to </a:t>
            </a:r>
            <a:r>
              <a:rPr lang="en-US"/>
              <a:t>edit title</a:t>
            </a:r>
            <a:endParaRPr lang="en-US" dirty="0"/>
          </a:p>
        </p:txBody>
      </p:sp>
      <p:sp>
        <p:nvSpPr>
          <p:cNvPr id="12" name="Picture Placeholder 2"/>
          <p:cNvSpPr>
            <a:spLocks noGrp="1" noChangeAspect="1"/>
          </p:cNvSpPr>
          <p:nvPr>
            <p:ph type="pic" idx="13"/>
          </p:nvPr>
        </p:nvSpPr>
        <p:spPr>
          <a:xfrm>
            <a:off x="3835974" y="1049311"/>
            <a:ext cx="5308027" cy="2950086"/>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3"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4"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Width Photo">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049311"/>
            <a:ext cx="9144000" cy="5811864"/>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03850" y="6041363"/>
            <a:ext cx="683954" cy="365125"/>
          </a:xfrm>
          <a:prstGeom prst="rect">
            <a:avLst/>
          </a:prstGeom>
        </p:spPr>
        <p:txBody>
          <a:bodyPr/>
          <a:lstStyle/>
          <a:p>
            <a:fld id="{1B0BDCD8-CAE1-44BA-B301-4E6E167CD1B2}" type="datetime1">
              <a:rPr lang="en-US" smtClean="0"/>
              <a:t>10/24/23</a:t>
            </a:fld>
            <a:endParaRPr lang="en-US"/>
          </a:p>
        </p:txBody>
      </p:sp>
      <p:sp>
        <p:nvSpPr>
          <p:cNvPr id="5" name="Footer Placeholder 4"/>
          <p:cNvSpPr>
            <a:spLocks noGrp="1"/>
          </p:cNvSpPr>
          <p:nvPr>
            <p:ph type="ftr" sz="quarter" idx="11"/>
          </p:nvPr>
        </p:nvSpPr>
        <p:spPr>
          <a:xfrm>
            <a:off x="508001" y="6041363"/>
            <a:ext cx="472320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42998" y="6041363"/>
            <a:ext cx="512504" cy="365125"/>
          </a:xfrm>
          <a:prstGeom prst="rect">
            <a:avLst/>
          </a:prstGeom>
        </p:spPr>
        <p:txBody>
          <a:bodyPr/>
          <a:lstStyle/>
          <a:p>
            <a:fld id="{E6BE1B60-2CAF-4C3D-A75A-485C3D103E21}"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lgn="ctr">
              <a:defRPr b="0" i="0">
                <a:latin typeface="Arial Regular"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latin typeface="Trebuchet MS"/>
                <a:cs typeface="Trebuchet M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619999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143000"/>
          </a:xfrm>
          <a:prstGeom prst="rect">
            <a:avLst/>
          </a:prstGeom>
        </p:spPr>
        <p:txBody>
          <a:bodyPr/>
          <a:lstStyle>
            <a:lvl1pPr>
              <a:defRPr b="0" i="0">
                <a:latin typeface="Georgia"/>
                <a:cs typeface="Georgia"/>
              </a:defRPr>
            </a:lvl1pPr>
          </a:lstStyle>
          <a:p>
            <a:r>
              <a:rPr lang="en-US"/>
              <a:t>Click to edit Master title style</a:t>
            </a:r>
            <a:endParaRPr lang="en-US" dirty="0"/>
          </a:p>
        </p:txBody>
      </p:sp>
      <p:sp>
        <p:nvSpPr>
          <p:cNvPr id="3" name="Content Placeholder 2"/>
          <p:cNvSpPr>
            <a:spLocks noGrp="1"/>
          </p:cNvSpPr>
          <p:nvPr>
            <p:ph sz="half" idx="1"/>
          </p:nvPr>
        </p:nvSpPr>
        <p:spPr>
          <a:xfrm>
            <a:off x="685800" y="2438400"/>
            <a:ext cx="3810000" cy="3505200"/>
          </a:xfrm>
          <a:prstGeom prst="rect">
            <a:avLst/>
          </a:prstGeom>
        </p:spPr>
        <p:txBody>
          <a:bodyPr/>
          <a:lstStyle>
            <a:lvl1pPr>
              <a:defRPr sz="2800" b="0" i="0">
                <a:latin typeface="Trebuchet MS"/>
                <a:cs typeface="Trebuchet MS"/>
              </a:defRPr>
            </a:lvl1pPr>
            <a:lvl2pPr>
              <a:buClrTx/>
              <a:buFont typeface="Arial"/>
              <a:buChar char="•"/>
              <a:defRPr sz="2400" b="0" i="0">
                <a:latin typeface="Trebuchet MS"/>
                <a:cs typeface="Trebuchet MS"/>
              </a:defRPr>
            </a:lvl2pPr>
            <a:lvl3pPr>
              <a:buClrTx/>
              <a:buFont typeface="Arial"/>
              <a:buChar char="•"/>
              <a:defRPr sz="2000" b="0" i="0">
                <a:latin typeface="Trebuchet MS"/>
                <a:cs typeface="Trebuchet MS"/>
              </a:defRPr>
            </a:lvl3pPr>
            <a:lvl4pPr>
              <a:buClrTx/>
              <a:buFont typeface="Arial"/>
              <a:buChar char="•"/>
              <a:defRPr sz="1800" b="0" i="0">
                <a:latin typeface="Trebuchet MS"/>
                <a:cs typeface="Trebuchet MS"/>
              </a:defRPr>
            </a:lvl4pPr>
            <a:lvl5pPr>
              <a:buClr>
                <a:srgbClr val="ECD63F"/>
              </a:buClr>
              <a:buFontTx/>
              <a:buNone/>
              <a:defRPr sz="1800" b="0" i="1">
                <a:latin typeface="Trebuchet MS"/>
                <a:cs typeface="Trebuchet M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438400"/>
            <a:ext cx="3810000" cy="3505200"/>
          </a:xfrm>
          <a:prstGeom prst="rect">
            <a:avLst/>
          </a:prstGeom>
        </p:spPr>
        <p:txBody>
          <a:bodyPr/>
          <a:lstStyle>
            <a:lvl1pPr>
              <a:defRPr sz="2800" b="0" i="0">
                <a:latin typeface="Trebuchet MS"/>
                <a:cs typeface="Trebuchet MS"/>
              </a:defRPr>
            </a:lvl1pPr>
            <a:lvl2pPr>
              <a:buClrTx/>
              <a:buFont typeface="Arial"/>
              <a:buChar char="•"/>
              <a:defRPr sz="2400" b="0" i="0">
                <a:latin typeface="Trebuchet MS"/>
                <a:cs typeface="Trebuchet MS"/>
              </a:defRPr>
            </a:lvl2pPr>
            <a:lvl3pPr>
              <a:buClrTx/>
              <a:buFont typeface="Arial"/>
              <a:buChar char="•"/>
              <a:defRPr sz="2000" b="0" i="0">
                <a:latin typeface="Trebuchet MS"/>
                <a:cs typeface="Trebuchet MS"/>
              </a:defRPr>
            </a:lvl3pPr>
            <a:lvl4pPr>
              <a:buClrTx/>
              <a:buFont typeface="Arial"/>
              <a:buChar char="•"/>
              <a:defRPr sz="1800" b="0" i="0">
                <a:latin typeface="Trebuchet MS"/>
                <a:cs typeface="Trebuchet MS"/>
              </a:defRPr>
            </a:lvl4pPr>
            <a:lvl5pPr>
              <a:buClr>
                <a:srgbClr val="ECD63F"/>
              </a:buClr>
              <a:buFontTx/>
              <a:buNone/>
              <a:defRPr sz="1800" b="0" i="1">
                <a:latin typeface="Trebuchet MS"/>
                <a:cs typeface="Trebuchet M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7916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a:prstGeom prst="rect">
            <a:avLst/>
          </a:prstGeom>
        </p:spPr>
        <p:txBody>
          <a:bodyPr/>
          <a:lstStyle>
            <a:lvl1pPr>
              <a:defRPr/>
            </a:lvl1pPr>
          </a:lstStyle>
          <a:p>
            <a:fld id="{5EC21336-B645-AD43-9A20-FB8A39D389B4}" type="slidenum">
              <a:rPr lang="en-US"/>
              <a:pPr/>
              <a:t>‹#›</a:t>
            </a:fld>
            <a:endParaRPr lang="en-US"/>
          </a:p>
        </p:txBody>
      </p:sp>
    </p:spTree>
    <p:extLst>
      <p:ext uri="{BB962C8B-B14F-4D97-AF65-F5344CB8AC3E}">
        <p14:creationId xmlns:p14="http://schemas.microsoft.com/office/powerpoint/2010/main" val="19949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8"/>
            <a:ext cx="9141714" cy="6856285"/>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mj-lt"/>
                <a:ea typeface="Arial Regular" charset="0"/>
                <a:cs typeface="Arial Regular" charset="0"/>
              </a:defRPr>
            </a:lvl1pPr>
          </a:lstStyle>
          <a:p>
            <a:pPr lvl="0"/>
            <a:r>
              <a:rPr lang="en-US" dirty="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7" y="6046265"/>
            <a:ext cx="4148561" cy="307671"/>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8"/>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i="0" baseline="0">
                <a:solidFill>
                  <a:schemeClr val="tx1"/>
                </a:solidFill>
                <a:latin typeface="+mj-lt"/>
                <a:ea typeface="Arial Regular" charset="0"/>
                <a:cs typeface="Arial Regular"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i="0" baseline="0">
                <a:solidFill>
                  <a:schemeClr val="bg1"/>
                </a:solidFill>
                <a:latin typeface="+mj-lt"/>
                <a:ea typeface="Arial Regular" charset="0"/>
                <a:cs typeface="Arial Regular"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31" y="347472"/>
            <a:ext cx="3437473" cy="254935"/>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baseline="0"/>
            </a:lvl1pPr>
          </a:lstStyle>
          <a:p>
            <a:r>
              <a:rPr lang="en-US" dirty="0"/>
              <a:t>Click to edit title</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and Photo">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lvl1pPr>
              <a:defRPr b="0"/>
            </a:lvl1pPr>
          </a:lstStyle>
          <a:p>
            <a:r>
              <a:rPr lang="en-US" dirty="0"/>
              <a:t>Click to edit title</a:t>
            </a:r>
          </a:p>
        </p:txBody>
      </p:sp>
      <p:sp>
        <p:nvSpPr>
          <p:cNvPr id="6" name="Picture Placeholder 2"/>
          <p:cNvSpPr>
            <a:spLocks noGrp="1" noChangeAspect="1"/>
          </p:cNvSpPr>
          <p:nvPr>
            <p:ph type="pic" idx="13"/>
          </p:nvPr>
        </p:nvSpPr>
        <p:spPr>
          <a:xfrm>
            <a:off x="3823924" y="1049311"/>
            <a:ext cx="5320076" cy="5811864"/>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latin typeface="Arial" charset="0"/>
              </a:rPr>
              <a:t>‘-</a:t>
            </a: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b="0" i="0" dirty="0">
              <a:latin typeface="Arial Regular" charset="0"/>
              <a:ea typeface="Arial Regular" charset="0"/>
              <a:cs typeface="Arial Regular"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a:t>Click to edit title</a:t>
            </a:r>
          </a:p>
        </p:txBody>
      </p:sp>
      <p:sp>
        <p:nvSpPr>
          <p:cNvPr id="11" name="Slide Number Placeholder 6"/>
          <p:cNvSpPr txBox="1">
            <a:spLocks/>
          </p:cNvSpPr>
          <p:nvPr userDrawn="1"/>
        </p:nvSpPr>
        <p:spPr>
          <a:xfrm>
            <a:off x="7546663" y="6240989"/>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1398646444"/>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p:hf hdr="0" dt="0"/>
  <p:txStyles>
    <p:titleStyle>
      <a:lvl1pPr algn="l" defTabSz="685800" rtl="0" eaLnBrk="1" latinLnBrk="0" hangingPunct="1">
        <a:lnSpc>
          <a:spcPct val="90000"/>
        </a:lnSpc>
        <a:spcBef>
          <a:spcPct val="0"/>
        </a:spcBef>
        <a:buNone/>
        <a:defRPr sz="2250" b="0" i="0" kern="1200">
          <a:solidFill>
            <a:schemeClr val="tx2"/>
          </a:solidFill>
          <a:latin typeface="+mj-lt"/>
          <a:ea typeface="Arial Regular" charset="0"/>
          <a:cs typeface="Arial Regular"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p15:clr>
            <a:srgbClr val="F26B43"/>
          </p15:clr>
        </p15:guide>
        <p15:guide id="2" pos="312">
          <p15:clr>
            <a:srgbClr val="F26B43"/>
          </p15:clr>
        </p15:guide>
        <p15:guide id="3" orient="horz" pos="4016">
          <p15:clr>
            <a:srgbClr val="F26B43"/>
          </p15:clr>
        </p15:guide>
        <p15:guide id="4" pos="5544">
          <p15:clr>
            <a:srgbClr val="F26B43"/>
          </p15:clr>
        </p15:guide>
        <p15:guide id="5" pos="216">
          <p15:clr>
            <a:srgbClr val="F26B43"/>
          </p15:clr>
        </p15:guide>
        <p15:guide id="6" pos="3348">
          <p15:clr>
            <a:srgbClr val="F26B43"/>
          </p15:clr>
        </p15:guide>
        <p15:guide id="7" pos="3528">
          <p15:clr>
            <a:srgbClr val="F26B43"/>
          </p15:clr>
        </p15:guide>
        <p15:guide id="8" pos="3384">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a:t>CS 320 : </a:t>
            </a:r>
            <a:br>
              <a:rPr lang="en-US" sz="4400" dirty="0"/>
            </a:br>
            <a:r>
              <a:rPr lang="en-US" sz="4400" dirty="0"/>
              <a:t>Part II and Formal Grammars</a:t>
            </a:r>
          </a:p>
        </p:txBody>
      </p:sp>
      <p:sp>
        <p:nvSpPr>
          <p:cNvPr id="3" name="Subtitle 2"/>
          <p:cNvSpPr>
            <a:spLocks noGrp="1"/>
          </p:cNvSpPr>
          <p:nvPr>
            <p:ph type="subTitle" idx="1"/>
          </p:nvPr>
        </p:nvSpPr>
        <p:spPr>
          <a:xfrm>
            <a:off x="838200" y="3987800"/>
            <a:ext cx="7188200" cy="2387600"/>
          </a:xfrm>
        </p:spPr>
        <p:txBody>
          <a:bodyPr>
            <a:noAutofit/>
          </a:bodyPr>
          <a:lstStyle/>
          <a:p>
            <a:r>
              <a:rPr lang="en-US" sz="2800" dirty="0">
                <a:latin typeface="+mn-lt"/>
              </a:rPr>
              <a:t>Marco Gaboardi</a:t>
            </a:r>
          </a:p>
          <a:p>
            <a:r>
              <a:rPr lang="en-US" sz="2800" dirty="0">
                <a:latin typeface="+mn-lt"/>
              </a:rPr>
              <a:t>CDS 1019</a:t>
            </a:r>
          </a:p>
          <a:p>
            <a:r>
              <a:rPr lang="en-US" sz="2800" dirty="0" err="1">
                <a:latin typeface="+mn-lt"/>
              </a:rPr>
              <a:t>gaboardi@bu.edu</a:t>
            </a:r>
            <a:endParaRPr lang="en-US" sz="2800" dirty="0">
              <a:latin typeface="+mn-lt"/>
            </a:endParaRPr>
          </a:p>
        </p:txBody>
      </p:sp>
    </p:spTree>
    <p:extLst>
      <p:ext uri="{BB962C8B-B14F-4D97-AF65-F5344CB8AC3E}">
        <p14:creationId xmlns:p14="http://schemas.microsoft.com/office/powerpoint/2010/main" val="73798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15674" y="2456121"/>
            <a:ext cx="6509890" cy="1158948"/>
          </a:xfrm>
        </p:spPr>
        <p:txBody>
          <a:bodyPr>
            <a:noAutofit/>
          </a:bodyPr>
          <a:lstStyle/>
          <a:p>
            <a:pPr marL="342900" indent="-342900">
              <a:buFont typeface="Arial" panose="020B0604020202020204" pitchFamily="34" charset="0"/>
              <a:buChar char="•"/>
            </a:pPr>
            <a:r>
              <a:rPr lang="en-US" sz="2400" dirty="0">
                <a:solidFill>
                  <a:schemeClr val="tx1">
                    <a:lumMod val="50000"/>
                  </a:schemeClr>
                </a:solidFill>
                <a:latin typeface="Helvetica Light" charset="0"/>
              </a:rPr>
              <a:t>In the first two programming assignments we will build an interpreter for a stack based language.</a:t>
            </a:r>
          </a:p>
        </p:txBody>
      </p:sp>
      <p:sp>
        <p:nvSpPr>
          <p:cNvPr id="3" name="Title 1">
            <a:extLst>
              <a:ext uri="{FF2B5EF4-FFF2-40B4-BE49-F238E27FC236}">
                <a16:creationId xmlns:a16="http://schemas.microsoft.com/office/drawing/2014/main" id="{658D6FEC-CCE0-4346-9193-4AF4FE20080D}"/>
              </a:ext>
            </a:extLst>
          </p:cNvPr>
          <p:cNvSpPr txBox="1">
            <a:spLocks/>
          </p:cNvSpPr>
          <p:nvPr/>
        </p:nvSpPr>
        <p:spPr>
          <a:xfrm>
            <a:off x="1670332" y="264113"/>
            <a:ext cx="6471550" cy="868430"/>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000" dirty="0"/>
              <a:t>Programming Assignments</a:t>
            </a:r>
          </a:p>
        </p:txBody>
      </p:sp>
      <p:sp>
        <p:nvSpPr>
          <p:cNvPr id="4" name="Rectangle 3">
            <a:extLst>
              <a:ext uri="{FF2B5EF4-FFF2-40B4-BE49-F238E27FC236}">
                <a16:creationId xmlns:a16="http://schemas.microsoft.com/office/drawing/2014/main" id="{83211942-460E-B446-8FAA-C9E38BFEEECE}"/>
              </a:ext>
            </a:extLst>
          </p:cNvPr>
          <p:cNvSpPr/>
          <p:nvPr/>
        </p:nvSpPr>
        <p:spPr>
          <a:xfrm>
            <a:off x="1315673" y="3845648"/>
            <a:ext cx="6594950"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50000"/>
                  </a:schemeClr>
                </a:solidFill>
                <a:latin typeface="Helvetica Light" charset="0"/>
              </a:rPr>
              <a:t>In the third programming assignment we will compile  program from a high level language into the stack based language.</a:t>
            </a:r>
            <a:endParaRPr lang="en-US" dirty="0"/>
          </a:p>
        </p:txBody>
      </p:sp>
    </p:spTree>
    <p:extLst>
      <p:ext uri="{BB962C8B-B14F-4D97-AF65-F5344CB8AC3E}">
        <p14:creationId xmlns:p14="http://schemas.microsoft.com/office/powerpoint/2010/main" val="136859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1598129"/>
            <a:ext cx="4889754" cy="868430"/>
          </a:xfrm>
        </p:spPr>
        <p:txBody>
          <a:bodyPr>
            <a:noAutofit/>
          </a:bodyPr>
          <a:lstStyle/>
          <a:p>
            <a:r>
              <a:rPr lang="en-US" sz="3600" dirty="0"/>
              <a:t>Other approaches: e.g. Mixing Compilation and Interpretation</a:t>
            </a:r>
          </a:p>
        </p:txBody>
      </p:sp>
      <p:sp>
        <p:nvSpPr>
          <p:cNvPr id="8" name="Footer Placeholder 2"/>
          <p:cNvSpPr>
            <a:spLocks noGrp="1"/>
          </p:cNvSpPr>
          <p:nvPr>
            <p:ph type="ftr" sz="quarter" idx="11"/>
          </p:nvPr>
        </p:nvSpPr>
        <p:spPr>
          <a:xfrm>
            <a:off x="3124200" y="6356350"/>
            <a:ext cx="2895600" cy="365125"/>
          </a:xfrm>
        </p:spPr>
        <p:txBody>
          <a:bodyPr/>
          <a:lstStyle/>
          <a:p>
            <a:r>
              <a:rPr lang="en-US" sz="1200" dirty="0"/>
              <a:t>© 2015 Elsevier, Inc. All rights reserved.</a:t>
            </a:r>
          </a:p>
        </p:txBody>
      </p:sp>
      <p:sp>
        <p:nvSpPr>
          <p:cNvPr id="5" name="TextBox 4"/>
          <p:cNvSpPr txBox="1"/>
          <p:nvPr/>
        </p:nvSpPr>
        <p:spPr>
          <a:xfrm>
            <a:off x="6019800" y="1173204"/>
            <a:ext cx="2246128" cy="923330"/>
          </a:xfrm>
          <a:prstGeom prst="rect">
            <a:avLst/>
          </a:prstGeom>
          <a:noFill/>
          <a:ln>
            <a:solidFill>
              <a:schemeClr val="accent1"/>
            </a:solidFill>
          </a:ln>
        </p:spPr>
        <p:txBody>
          <a:bodyPr wrap="square" rtlCol="0">
            <a:spAutoFit/>
          </a:bodyPr>
          <a:lstStyle/>
          <a:p>
            <a:r>
              <a:rPr lang="en-US" sz="5400" dirty="0">
                <a:latin typeface="Helvetica Light" charset="0"/>
                <a:ea typeface="Helvetica Light" charset="0"/>
                <a:cs typeface="Helvetica Light" charset="0"/>
              </a:rPr>
              <a:t>Mixing</a:t>
            </a:r>
          </a:p>
        </p:txBody>
      </p:sp>
      <p:pic>
        <p:nvPicPr>
          <p:cNvPr id="10" name="Picture 9" descr="u01-01c-97801241040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95300" y="2836585"/>
            <a:ext cx="7772400" cy="2779713"/>
          </a:xfrm>
          <a:prstGeom prst="rect">
            <a:avLst/>
          </a:prstGeom>
          <a:noFill/>
          <a:ln>
            <a:noFill/>
          </a:ln>
        </p:spPr>
      </p:pic>
    </p:spTree>
    <p:extLst>
      <p:ext uri="{BB962C8B-B14F-4D97-AF65-F5344CB8AC3E}">
        <p14:creationId xmlns:p14="http://schemas.microsoft.com/office/powerpoint/2010/main" val="10463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646884"/>
            <a:ext cx="7213305" cy="868430"/>
          </a:xfrm>
        </p:spPr>
        <p:txBody>
          <a:bodyPr>
            <a:noAutofit/>
          </a:bodyPr>
          <a:lstStyle/>
          <a:p>
            <a:r>
              <a:rPr lang="en-US" sz="4000" dirty="0"/>
              <a:t>Commonalities </a:t>
            </a:r>
            <a:r>
              <a:rPr lang="en-US" sz="4000"/>
              <a:t>and differences</a:t>
            </a:r>
            <a:endParaRPr lang="en-US" sz="4000" dirty="0"/>
          </a:p>
        </p:txBody>
      </p:sp>
      <p:sp>
        <p:nvSpPr>
          <p:cNvPr id="8" name="Footer Placeholder 2"/>
          <p:cNvSpPr>
            <a:spLocks noGrp="1"/>
          </p:cNvSpPr>
          <p:nvPr>
            <p:ph type="ftr" sz="quarter" idx="11"/>
          </p:nvPr>
        </p:nvSpPr>
        <p:spPr>
          <a:xfrm>
            <a:off x="3124200" y="6590266"/>
            <a:ext cx="2895600" cy="365125"/>
          </a:xfrm>
        </p:spPr>
        <p:txBody>
          <a:bodyPr/>
          <a:lstStyle/>
          <a:p>
            <a:r>
              <a:rPr lang="en-US" sz="1200" dirty="0"/>
              <a:t>© 2015 Elsevier, Inc. All rights reserved.</a:t>
            </a:r>
          </a:p>
        </p:txBody>
      </p:sp>
      <p:pic>
        <p:nvPicPr>
          <p:cNvPr id="6" name="Picture 5" descr="f01-04-97801241040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41451" y="1515314"/>
            <a:ext cx="4815366" cy="2495217"/>
          </a:xfrm>
          <a:prstGeom prst="rect">
            <a:avLst/>
          </a:prstGeom>
          <a:noFill/>
          <a:ln>
            <a:noFill/>
          </a:ln>
        </p:spPr>
      </p:pic>
      <p:pic>
        <p:nvPicPr>
          <p:cNvPr id="7" name="Picture 6" descr="f01-03-978012410409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595154" y="4127494"/>
            <a:ext cx="4261663" cy="2507731"/>
          </a:xfrm>
          <a:prstGeom prst="rect">
            <a:avLst/>
          </a:prstGeom>
          <a:noFill/>
          <a:ln>
            <a:noFill/>
          </a:ln>
        </p:spPr>
      </p:pic>
      <p:cxnSp>
        <p:nvCxnSpPr>
          <p:cNvPr id="5" name="Straight Connector 4"/>
          <p:cNvCxnSpPr/>
          <p:nvPr/>
        </p:nvCxnSpPr>
        <p:spPr>
          <a:xfrm>
            <a:off x="1467293" y="4053063"/>
            <a:ext cx="657092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2041451" y="4084961"/>
            <a:ext cx="5486400" cy="1390805"/>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034363" y="1577608"/>
            <a:ext cx="5486400" cy="1432293"/>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982785" y="3153986"/>
            <a:ext cx="5486400" cy="603825"/>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041451" y="5538060"/>
            <a:ext cx="5486400" cy="109716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95699" y="1397000"/>
            <a:ext cx="227045" cy="2656063"/>
          </a:xfrm>
          <a:prstGeom prst="rect">
            <a:avLst/>
          </a:prstGeom>
          <a:noFill/>
          <a:ln>
            <a:solidFill>
              <a:schemeClr val="accent1"/>
            </a:solidFill>
          </a:ln>
        </p:spPr>
        <p:txBody>
          <a:bodyPr vert="wordArtVert" wrap="square" lIns="0" tIns="0" rIns="0" bIns="0" rtlCol="0">
            <a:noAutofit/>
          </a:bodyPr>
          <a:lstStyle/>
          <a:p>
            <a:r>
              <a:rPr lang="en-US" sz="1050" dirty="0">
                <a:latin typeface="Helvetica" charset="0"/>
                <a:ea typeface="Helvetica" charset="0"/>
                <a:cs typeface="Helvetica" charset="0"/>
              </a:rPr>
              <a:t>Interpretation</a:t>
            </a:r>
          </a:p>
        </p:txBody>
      </p:sp>
      <p:sp>
        <p:nvSpPr>
          <p:cNvPr id="13" name="TextBox 12"/>
          <p:cNvSpPr txBox="1"/>
          <p:nvPr/>
        </p:nvSpPr>
        <p:spPr>
          <a:xfrm>
            <a:off x="1002570" y="4393080"/>
            <a:ext cx="227045" cy="2165372"/>
          </a:xfrm>
          <a:prstGeom prst="rect">
            <a:avLst/>
          </a:prstGeom>
          <a:noFill/>
          <a:ln>
            <a:solidFill>
              <a:schemeClr val="accent1"/>
            </a:solidFill>
          </a:ln>
        </p:spPr>
        <p:txBody>
          <a:bodyPr vert="wordArtVert" wrap="square" lIns="0" tIns="0" rIns="0" bIns="0" rtlCol="0">
            <a:noAutofit/>
          </a:bodyPr>
          <a:lstStyle/>
          <a:p>
            <a:r>
              <a:rPr lang="en-US" sz="1050" dirty="0">
                <a:latin typeface="Helvetica" charset="0"/>
                <a:ea typeface="Helvetica" charset="0"/>
                <a:cs typeface="Helvetica" charset="0"/>
              </a:rPr>
              <a:t>Compilation</a:t>
            </a:r>
          </a:p>
        </p:txBody>
      </p:sp>
    </p:spTree>
    <p:extLst>
      <p:ext uri="{BB962C8B-B14F-4D97-AF65-F5344CB8AC3E}">
        <p14:creationId xmlns:p14="http://schemas.microsoft.com/office/powerpoint/2010/main" val="133094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646884"/>
            <a:ext cx="7213305" cy="868430"/>
          </a:xfrm>
        </p:spPr>
        <p:txBody>
          <a:bodyPr>
            <a:noAutofit/>
          </a:bodyPr>
          <a:lstStyle/>
          <a:p>
            <a:r>
              <a:rPr lang="en-US" sz="4000" dirty="0"/>
              <a:t>Parsing and semantic analysis</a:t>
            </a:r>
          </a:p>
        </p:txBody>
      </p:sp>
      <p:sp>
        <p:nvSpPr>
          <p:cNvPr id="8" name="Footer Placeholder 2"/>
          <p:cNvSpPr>
            <a:spLocks noGrp="1"/>
          </p:cNvSpPr>
          <p:nvPr>
            <p:ph type="ftr" sz="quarter" idx="11"/>
          </p:nvPr>
        </p:nvSpPr>
        <p:spPr>
          <a:xfrm>
            <a:off x="3124200" y="6590266"/>
            <a:ext cx="2895600" cy="365125"/>
          </a:xfrm>
        </p:spPr>
        <p:txBody>
          <a:bodyPr/>
          <a:lstStyle/>
          <a:p>
            <a:r>
              <a:rPr lang="en-US" sz="1200" dirty="0"/>
              <a:t>© 2015 Elsevier, Inc. All rights reserved.</a:t>
            </a:r>
          </a:p>
        </p:txBody>
      </p:sp>
      <p:pic>
        <p:nvPicPr>
          <p:cNvPr id="6" name="Picture 5" descr="f01-04-97801241040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2050" y="2493509"/>
            <a:ext cx="6535003" cy="3386295"/>
          </a:xfrm>
          <a:prstGeom prst="rect">
            <a:avLst/>
          </a:prstGeom>
          <a:noFill/>
          <a:ln>
            <a:noFill/>
          </a:ln>
        </p:spPr>
      </p:pic>
      <p:sp>
        <p:nvSpPr>
          <p:cNvPr id="10" name="Rounded Rectangle 9"/>
          <p:cNvSpPr/>
          <p:nvPr/>
        </p:nvSpPr>
        <p:spPr>
          <a:xfrm>
            <a:off x="495300" y="2310836"/>
            <a:ext cx="5405771" cy="2463182"/>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25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5" y="2185417"/>
            <a:ext cx="8375905" cy="3732425"/>
          </a:xfrm>
        </p:spPr>
        <p:txBody>
          <a:bodyPr/>
          <a:lstStyle/>
          <a:p>
            <a:pPr>
              <a:lnSpc>
                <a:spcPct val="100000"/>
              </a:lnSpc>
            </a:pPr>
            <a:r>
              <a:rPr lang="en-US" sz="2400" dirty="0">
                <a:latin typeface="Helvetica Light" charset="0"/>
                <a:ea typeface="Helvetica Light" charset="0"/>
                <a:cs typeface="Helvetica Light" charset="0"/>
              </a:rPr>
              <a:t>Understanding the </a:t>
            </a:r>
            <a:r>
              <a:rPr lang="en-US" sz="2400" dirty="0">
                <a:solidFill>
                  <a:srgbClr val="FF0000"/>
                </a:solidFill>
                <a:latin typeface="Helvetica Light" charset="0"/>
                <a:ea typeface="Helvetica Light" charset="0"/>
                <a:cs typeface="Helvetica Light" charset="0"/>
              </a:rPr>
              <a:t>basics of formal grammars. </a:t>
            </a:r>
          </a:p>
          <a:p>
            <a:pPr>
              <a:lnSpc>
                <a:spcPct val="100000"/>
              </a:lnSpc>
            </a:pPr>
            <a:r>
              <a:rPr lang="en-US" sz="2400" dirty="0">
                <a:latin typeface="Helvetica Light" charset="0"/>
                <a:ea typeface="Helvetica Light" charset="0"/>
                <a:cs typeface="Helvetica Light" charset="0"/>
              </a:rPr>
              <a:t>Understanding how the </a:t>
            </a:r>
            <a:r>
              <a:rPr lang="en-US" sz="2400" dirty="0">
                <a:solidFill>
                  <a:schemeClr val="tx2"/>
                </a:solidFill>
                <a:latin typeface="Helvetica Light" charset="0"/>
                <a:ea typeface="Helvetica Light" charset="0"/>
                <a:cs typeface="Helvetica Light" charset="0"/>
              </a:rPr>
              <a:t>sentential structure of a program </a:t>
            </a:r>
            <a:r>
              <a:rPr lang="en-US" sz="2400" dirty="0">
                <a:latin typeface="Helvetica Light" charset="0"/>
                <a:ea typeface="Helvetica Light" charset="0"/>
                <a:cs typeface="Helvetica Light" charset="0"/>
              </a:rPr>
              <a:t>can be described as a data structure through the use of </a:t>
            </a:r>
            <a:r>
              <a:rPr lang="en-US" sz="2400" dirty="0">
                <a:solidFill>
                  <a:schemeClr val="tx2"/>
                </a:solidFill>
                <a:latin typeface="Helvetica Light" charset="0"/>
                <a:ea typeface="Helvetica Light" charset="0"/>
                <a:cs typeface="Helvetica Light" charset="0"/>
              </a:rPr>
              <a:t>Formal Grammars</a:t>
            </a:r>
            <a:r>
              <a:rPr lang="en-US" sz="2400" dirty="0">
                <a:latin typeface="Helvetica Light" charset="0"/>
                <a:ea typeface="Helvetica Light" charset="0"/>
                <a:cs typeface="Helvetica Light" charset="0"/>
              </a:rPr>
              <a:t>.</a:t>
            </a:r>
          </a:p>
        </p:txBody>
      </p:sp>
      <p:sp>
        <p:nvSpPr>
          <p:cNvPr id="3" name="Title 2"/>
          <p:cNvSpPr>
            <a:spLocks noGrp="1"/>
          </p:cNvSpPr>
          <p:nvPr>
            <p:ph type="title"/>
          </p:nvPr>
        </p:nvSpPr>
        <p:spPr>
          <a:xfrm>
            <a:off x="425195" y="718982"/>
            <a:ext cx="7886700" cy="868430"/>
          </a:xfrm>
        </p:spPr>
        <p:txBody>
          <a:bodyPr>
            <a:normAutofit/>
          </a:bodyPr>
          <a:lstStyle/>
          <a:p>
            <a:r>
              <a:rPr lang="en-US" sz="3600" dirty="0"/>
              <a:t>Learning Goals for today</a:t>
            </a:r>
          </a:p>
        </p:txBody>
      </p:sp>
    </p:spTree>
    <p:extLst>
      <p:ext uri="{BB962C8B-B14F-4D97-AF65-F5344CB8AC3E}">
        <p14:creationId xmlns:p14="http://schemas.microsoft.com/office/powerpoint/2010/main" val="40715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933700"/>
            <a:ext cx="7772400" cy="968449"/>
          </a:xfrm>
        </p:spPr>
        <p:txBody>
          <a:bodyPr/>
          <a:lstStyle/>
          <a:p>
            <a:r>
              <a:rPr lang="en-US" sz="4800"/>
              <a:t>Formal Grammars</a:t>
            </a:r>
            <a:endParaRPr lang="en-US" sz="4800" dirty="0"/>
          </a:p>
        </p:txBody>
      </p:sp>
    </p:spTree>
    <p:extLst>
      <p:ext uri="{BB962C8B-B14F-4D97-AF65-F5344CB8AC3E}">
        <p14:creationId xmlns:p14="http://schemas.microsoft.com/office/powerpoint/2010/main" val="53803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Rectangle 3"/>
          <p:cNvSpPr>
            <a:spLocks noGrp="1" noChangeArrowheads="1"/>
          </p:cNvSpPr>
          <p:nvPr>
            <p:ph type="title"/>
          </p:nvPr>
        </p:nvSpPr>
        <p:spPr bwMode="auto">
          <a:xfrm>
            <a:off x="342900"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2800" dirty="0">
                <a:latin typeface="Georgia" charset="0"/>
                <a:ea typeface="ＭＳ Ｐゴシック" charset="0"/>
                <a:cs typeface="Georgia" charset="0"/>
              </a:rPr>
              <a:t>How can we convert a stream of characters in something that the interpreter can execute? </a:t>
            </a:r>
          </a:p>
        </p:txBody>
      </p:sp>
      <p:sp>
        <p:nvSpPr>
          <p:cNvPr id="4" name="Rectangle 3"/>
          <p:cNvSpPr/>
          <p:nvPr/>
        </p:nvSpPr>
        <p:spPr>
          <a:xfrm>
            <a:off x="495300" y="2109230"/>
            <a:ext cx="4359349" cy="3785652"/>
          </a:xfrm>
          <a:prstGeom prst="rect">
            <a:avLst/>
          </a:prstGeom>
        </p:spPr>
        <p:txBody>
          <a:bodyPr wrap="square">
            <a:spAutoFit/>
          </a:bodyPr>
          <a:lstStyle/>
          <a:p>
            <a:r>
              <a:rPr lang="en-US" sz="2000" dirty="0">
                <a:solidFill>
                  <a:schemeClr val="tx1">
                    <a:lumMod val="50000"/>
                  </a:schemeClr>
                </a:solidFill>
              </a:rPr>
              <a:t>功身レぞとク社9都ヨ災刑途むどフ裕読73画リタ掲式スソチ然祝ホ細川ホル省治4季きレ佳加底肉侍つくげ。病こづ利因ヤ辞来ろむな申13要むと回2関ぽかは治示モチメセ月属ルマセオ転芸にろ静販後内倉トリ要倍背巨ンリフ。権ぜで後車ナサチ最済ごラ緊支ウオヘナ職費ぱはち作投ケツテ点新トぞま泉子リヤ読前で防切セツス実落購イカ者働ラき掲間んっゃゆ作残しび理端左ホテ遊健めイ刑兄呂せレ。</a:t>
            </a:r>
          </a:p>
        </p:txBody>
      </p:sp>
      <p:sp>
        <p:nvSpPr>
          <p:cNvPr id="5" name="TextBox 4"/>
          <p:cNvSpPr txBox="1"/>
          <p:nvPr/>
        </p:nvSpPr>
        <p:spPr>
          <a:xfrm>
            <a:off x="5372100" y="2268718"/>
            <a:ext cx="3335965" cy="3046988"/>
          </a:xfrm>
          <a:prstGeom prst="rect">
            <a:avLst/>
          </a:prstGeom>
          <a:noFill/>
          <a:ln w="19050">
            <a:solidFill>
              <a:schemeClr val="tx2"/>
            </a:solidFill>
          </a:ln>
        </p:spPr>
        <p:txBody>
          <a:bodyPr wrap="square" rtlCol="0">
            <a:spAutoFit/>
          </a:bodyPr>
          <a:lstStyle/>
          <a:p>
            <a:r>
              <a:rPr lang="en-US" dirty="0">
                <a:solidFill>
                  <a:schemeClr val="tx1">
                    <a:lumMod val="50000"/>
                  </a:schemeClr>
                </a:solidFill>
              </a:rPr>
              <a:t>We need to:</a:t>
            </a:r>
          </a:p>
          <a:p>
            <a:pPr marL="342900" indent="-342900">
              <a:buFont typeface="Arial" charset="0"/>
              <a:buChar char="•"/>
            </a:pPr>
            <a:r>
              <a:rPr lang="en-US" dirty="0">
                <a:solidFill>
                  <a:schemeClr val="tx1">
                    <a:lumMod val="50000"/>
                  </a:schemeClr>
                </a:solidFill>
              </a:rPr>
              <a:t>Identify the </a:t>
            </a:r>
            <a:r>
              <a:rPr lang="en-US" dirty="0">
                <a:solidFill>
                  <a:srgbClr val="C00000"/>
                </a:solidFill>
              </a:rPr>
              <a:t>symbols</a:t>
            </a:r>
            <a:r>
              <a:rPr lang="en-US" dirty="0">
                <a:solidFill>
                  <a:schemeClr val="tx1">
                    <a:lumMod val="50000"/>
                  </a:schemeClr>
                </a:solidFill>
              </a:rPr>
              <a:t> of the language </a:t>
            </a:r>
          </a:p>
          <a:p>
            <a:pPr marL="342900" indent="-342900">
              <a:buFont typeface="Arial" charset="0"/>
              <a:buChar char="•"/>
            </a:pPr>
            <a:r>
              <a:rPr lang="en-US" dirty="0">
                <a:solidFill>
                  <a:schemeClr val="tx1">
                    <a:lumMod val="50000"/>
                  </a:schemeClr>
                </a:solidFill>
              </a:rPr>
              <a:t>Understand how to compose them to form </a:t>
            </a:r>
            <a:r>
              <a:rPr lang="en-US" dirty="0">
                <a:solidFill>
                  <a:srgbClr val="C00000"/>
                </a:solidFill>
              </a:rPr>
              <a:t>words</a:t>
            </a:r>
            <a:r>
              <a:rPr lang="en-US" dirty="0">
                <a:solidFill>
                  <a:schemeClr val="tx1">
                    <a:lumMod val="50000"/>
                  </a:schemeClr>
                </a:solidFill>
              </a:rPr>
              <a:t>, and </a:t>
            </a:r>
            <a:r>
              <a:rPr lang="en-US" dirty="0">
                <a:solidFill>
                  <a:srgbClr val="C00000"/>
                </a:solidFill>
              </a:rPr>
              <a:t>sentences</a:t>
            </a:r>
            <a:r>
              <a:rPr lang="en-US" dirty="0">
                <a:solidFill>
                  <a:schemeClr val="tx1">
                    <a:lumMod val="50000"/>
                  </a:schemeClr>
                </a:solidFill>
              </a:rPr>
              <a:t>,</a:t>
            </a:r>
          </a:p>
          <a:p>
            <a:pPr marL="342900" indent="-342900">
              <a:buFont typeface="Arial" charset="0"/>
              <a:buChar char="•"/>
            </a:pPr>
            <a:r>
              <a:rPr lang="en-US" dirty="0">
                <a:solidFill>
                  <a:schemeClr val="tx1">
                    <a:lumMod val="50000"/>
                  </a:schemeClr>
                </a:solidFill>
              </a:rPr>
              <a:t>Give a </a:t>
            </a:r>
            <a:r>
              <a:rPr lang="en-US" dirty="0">
                <a:solidFill>
                  <a:schemeClr val="accent1"/>
                </a:solidFill>
              </a:rPr>
              <a:t>meaning</a:t>
            </a:r>
            <a:r>
              <a:rPr lang="en-US" dirty="0">
                <a:solidFill>
                  <a:schemeClr val="tx1">
                    <a:lumMod val="50000"/>
                  </a:schemeClr>
                </a:solidFill>
              </a:rPr>
              <a:t> to words and sentences.</a:t>
            </a:r>
          </a:p>
        </p:txBody>
      </p:sp>
    </p:spTree>
    <p:extLst>
      <p:ext uri="{BB962C8B-B14F-4D97-AF65-F5344CB8AC3E}">
        <p14:creationId xmlns:p14="http://schemas.microsoft.com/office/powerpoint/2010/main" val="62518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Rectangle 3"/>
          <p:cNvSpPr>
            <a:spLocks noGrp="1" noChangeArrowheads="1"/>
          </p:cNvSpPr>
          <p:nvPr>
            <p:ph type="title"/>
          </p:nvPr>
        </p:nvSpPr>
        <p:spPr bwMode="auto">
          <a:xfrm>
            <a:off x="342900"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2800" dirty="0">
                <a:latin typeface="Georgia" charset="0"/>
                <a:ea typeface="ＭＳ Ｐゴシック" charset="0"/>
                <a:cs typeface="Georgia" charset="0"/>
              </a:rPr>
              <a:t>Some definitions from Formal Languages</a:t>
            </a:r>
          </a:p>
        </p:txBody>
      </p:sp>
      <p:sp>
        <p:nvSpPr>
          <p:cNvPr id="2" name="Content Placeholder 1"/>
          <p:cNvSpPr>
            <a:spLocks noGrp="1"/>
          </p:cNvSpPr>
          <p:nvPr>
            <p:ph idx="1"/>
          </p:nvPr>
        </p:nvSpPr>
        <p:spPr>
          <a:xfrm>
            <a:off x="685800" y="1859621"/>
            <a:ext cx="7913670" cy="4582275"/>
          </a:xfrm>
        </p:spPr>
        <p:txBody>
          <a:bodyPr>
            <a:noAutofit/>
          </a:bodyPr>
          <a:lstStyle/>
          <a:p>
            <a:pPr eaLnBrk="1" hangingPunct="1">
              <a:lnSpc>
                <a:spcPct val="100000"/>
              </a:lnSpc>
              <a:spcBef>
                <a:spcPct val="50000"/>
              </a:spcBef>
              <a:defRPr/>
            </a:pPr>
            <a:r>
              <a:rPr lang="en-US" altLang="en-US" sz="2300" dirty="0">
                <a:solidFill>
                  <a:schemeClr val="tx1">
                    <a:lumMod val="50000"/>
                  </a:schemeClr>
                </a:solidFill>
                <a:latin typeface="Helvetica Light" charset="0"/>
                <a:ea typeface="Helvetica Light" charset="0"/>
                <a:cs typeface="Helvetica Light" charset="0"/>
              </a:rPr>
              <a:t>A </a:t>
            </a:r>
            <a:r>
              <a:rPr lang="en-US" altLang="en-US" sz="2300" dirty="0">
                <a:solidFill>
                  <a:schemeClr val="accent1"/>
                </a:solidFill>
                <a:latin typeface="Helvetica Light" charset="0"/>
                <a:ea typeface="Helvetica Light" charset="0"/>
                <a:cs typeface="Helvetica Light" charset="0"/>
              </a:rPr>
              <a:t>sentence</a:t>
            </a:r>
            <a:r>
              <a:rPr lang="en-US" altLang="en-US" sz="2300" dirty="0">
                <a:solidFill>
                  <a:schemeClr val="tx1">
                    <a:lumMod val="50000"/>
                  </a:schemeClr>
                </a:solidFill>
                <a:latin typeface="Helvetica Light" charset="0"/>
                <a:ea typeface="Helvetica Light" charset="0"/>
                <a:cs typeface="Helvetica Light" charset="0"/>
              </a:rPr>
              <a:t> is a string of characters over some alphabet.</a:t>
            </a:r>
          </a:p>
          <a:p>
            <a:pPr eaLnBrk="1" hangingPunct="1">
              <a:lnSpc>
                <a:spcPct val="100000"/>
              </a:lnSpc>
              <a:spcBef>
                <a:spcPct val="50000"/>
              </a:spcBef>
              <a:defRPr/>
            </a:pPr>
            <a:r>
              <a:rPr lang="en-US" altLang="en-US" sz="2300" dirty="0">
                <a:solidFill>
                  <a:schemeClr val="tx1">
                    <a:lumMod val="50000"/>
                  </a:schemeClr>
                </a:solidFill>
                <a:latin typeface="Helvetica Light" charset="0"/>
                <a:ea typeface="Helvetica Light" charset="0"/>
                <a:cs typeface="Helvetica Light" charset="0"/>
              </a:rPr>
              <a:t>A </a:t>
            </a:r>
            <a:r>
              <a:rPr lang="en-US" altLang="en-US" sz="2300" dirty="0">
                <a:solidFill>
                  <a:schemeClr val="accent1"/>
                </a:solidFill>
                <a:latin typeface="Helvetica Light" charset="0"/>
                <a:ea typeface="Helvetica Light" charset="0"/>
                <a:cs typeface="Helvetica Light" charset="0"/>
              </a:rPr>
              <a:t>language</a:t>
            </a:r>
            <a:r>
              <a:rPr lang="en-US" altLang="en-US" sz="2300" dirty="0">
                <a:solidFill>
                  <a:schemeClr val="tx1">
                    <a:lumMod val="50000"/>
                  </a:schemeClr>
                </a:solidFill>
                <a:latin typeface="Helvetica Light" charset="0"/>
                <a:ea typeface="Helvetica Light" charset="0"/>
                <a:cs typeface="Helvetica Light" charset="0"/>
              </a:rPr>
              <a:t> is a set of sentences </a:t>
            </a:r>
            <a:br>
              <a:rPr lang="en-US" altLang="en-US" sz="2300" dirty="0">
                <a:solidFill>
                  <a:schemeClr val="tx1">
                    <a:lumMod val="50000"/>
                  </a:schemeClr>
                </a:solidFill>
                <a:latin typeface="Helvetica Light" charset="0"/>
                <a:ea typeface="Helvetica Light" charset="0"/>
                <a:cs typeface="Helvetica Light" charset="0"/>
              </a:rPr>
            </a:br>
            <a:r>
              <a:rPr lang="en-US" altLang="en-US" sz="2300" dirty="0">
                <a:solidFill>
                  <a:schemeClr val="tx1">
                    <a:lumMod val="50000"/>
                  </a:schemeClr>
                </a:solidFill>
                <a:latin typeface="Helvetica Light" charset="0"/>
                <a:ea typeface="Helvetica Light" charset="0"/>
                <a:cs typeface="Helvetica Light" charset="0"/>
              </a:rPr>
              <a:t>(this holds for both programming languages and human languages).</a:t>
            </a:r>
          </a:p>
          <a:p>
            <a:pPr>
              <a:lnSpc>
                <a:spcPct val="100000"/>
              </a:lnSpc>
              <a:spcBef>
                <a:spcPct val="50000"/>
              </a:spcBef>
              <a:defRPr/>
            </a:pPr>
            <a:r>
              <a:rPr lang="en-US" altLang="en-US" sz="2300" dirty="0">
                <a:solidFill>
                  <a:schemeClr val="tx1">
                    <a:lumMod val="50000"/>
                  </a:schemeClr>
                </a:solidFill>
                <a:latin typeface="Helvetica Light" charset="0"/>
                <a:ea typeface="Helvetica Light" charset="0"/>
                <a:cs typeface="Helvetica Light" charset="0"/>
              </a:rPr>
              <a:t>A </a:t>
            </a:r>
            <a:r>
              <a:rPr lang="en-US" altLang="en-US" sz="2300" dirty="0">
                <a:solidFill>
                  <a:schemeClr val="accent1"/>
                </a:solidFill>
                <a:latin typeface="Helvetica Light" charset="0"/>
                <a:ea typeface="Helvetica Light" charset="0"/>
                <a:cs typeface="Helvetica Light" charset="0"/>
              </a:rPr>
              <a:t>lexeme</a:t>
            </a:r>
            <a:r>
              <a:rPr lang="en-US" altLang="en-US" sz="2300" dirty="0">
                <a:solidFill>
                  <a:schemeClr val="tx1">
                    <a:lumMod val="50000"/>
                  </a:schemeClr>
                </a:solidFill>
                <a:latin typeface="Helvetica Light" charset="0"/>
                <a:ea typeface="Helvetica Light" charset="0"/>
                <a:cs typeface="Helvetica Light" charset="0"/>
              </a:rPr>
              <a:t> is the lowest level syntactic unit of a language </a:t>
            </a:r>
            <a:br>
              <a:rPr lang="en-US" altLang="en-US" sz="2300" dirty="0">
                <a:solidFill>
                  <a:schemeClr val="tx1">
                    <a:lumMod val="50000"/>
                  </a:schemeClr>
                </a:solidFill>
                <a:latin typeface="Helvetica Light" charset="0"/>
                <a:ea typeface="Helvetica Light" charset="0"/>
                <a:cs typeface="Helvetica Light" charset="0"/>
              </a:rPr>
            </a:br>
            <a:r>
              <a:rPr lang="en-US" altLang="en-US" sz="2300" dirty="0">
                <a:solidFill>
                  <a:schemeClr val="tx1">
                    <a:lumMod val="50000"/>
                  </a:schemeClr>
                </a:solidFill>
                <a:latin typeface="Helvetica Light" charset="0"/>
                <a:ea typeface="Helvetica Light" charset="0"/>
                <a:cs typeface="Helvetica Light" charset="0"/>
              </a:rPr>
              <a:t>(e.g., match, let, +, 1134, x,</a:t>
            </a:r>
            <a:r>
              <a:rPr lang="mr-IN" altLang="en-US" sz="2300" dirty="0">
                <a:solidFill>
                  <a:schemeClr val="tx1">
                    <a:lumMod val="50000"/>
                  </a:schemeClr>
                </a:solidFill>
                <a:latin typeface="Helvetica Light" charset="0"/>
                <a:ea typeface="Helvetica Light" charset="0"/>
                <a:cs typeface="Helvetica Light" charset="0"/>
              </a:rPr>
              <a:t>…</a:t>
            </a:r>
            <a:r>
              <a:rPr lang="en-US" altLang="en-US" sz="2300" dirty="0">
                <a:solidFill>
                  <a:schemeClr val="tx1">
                    <a:lumMod val="50000"/>
                  </a:schemeClr>
                </a:solidFill>
                <a:latin typeface="Helvetica Light" charset="0"/>
                <a:ea typeface="Helvetica Light" charset="0"/>
                <a:cs typeface="Helvetica Light" charset="0"/>
              </a:rPr>
              <a:t>).</a:t>
            </a:r>
          </a:p>
          <a:p>
            <a:pPr eaLnBrk="1" hangingPunct="1">
              <a:lnSpc>
                <a:spcPct val="100000"/>
              </a:lnSpc>
              <a:spcBef>
                <a:spcPct val="50000"/>
              </a:spcBef>
              <a:defRPr/>
            </a:pPr>
            <a:r>
              <a:rPr lang="en-US" altLang="en-US" sz="2300" dirty="0">
                <a:solidFill>
                  <a:schemeClr val="tx1">
                    <a:lumMod val="50000"/>
                  </a:schemeClr>
                </a:solidFill>
                <a:latin typeface="Helvetica Light" charset="0"/>
                <a:ea typeface="Helvetica Light" charset="0"/>
                <a:cs typeface="Helvetica Light" charset="0"/>
              </a:rPr>
              <a:t>A </a:t>
            </a:r>
            <a:r>
              <a:rPr lang="en-US" altLang="en-US" sz="2300" dirty="0">
                <a:solidFill>
                  <a:schemeClr val="accent1"/>
                </a:solidFill>
                <a:latin typeface="Helvetica Light" charset="0"/>
                <a:ea typeface="Helvetica Light" charset="0"/>
                <a:cs typeface="Helvetica Light" charset="0"/>
              </a:rPr>
              <a:t>token</a:t>
            </a:r>
            <a:r>
              <a:rPr lang="en-US" altLang="en-US" sz="2300" dirty="0">
                <a:solidFill>
                  <a:schemeClr val="tx1">
                    <a:lumMod val="50000"/>
                  </a:schemeClr>
                </a:solidFill>
                <a:latin typeface="Helvetica Light" charset="0"/>
                <a:ea typeface="Helvetica Light" charset="0"/>
                <a:cs typeface="Helvetica Light" charset="0"/>
              </a:rPr>
              <a:t> is a pair of a category of lexemes, and a lexeme:</a:t>
            </a:r>
            <a:br>
              <a:rPr lang="en-US" altLang="en-US" sz="2300" dirty="0">
                <a:solidFill>
                  <a:schemeClr val="tx1">
                    <a:lumMod val="50000"/>
                  </a:schemeClr>
                </a:solidFill>
                <a:latin typeface="Helvetica Light" charset="0"/>
                <a:ea typeface="Helvetica Light" charset="0"/>
                <a:cs typeface="Helvetica Light" charset="0"/>
              </a:rPr>
            </a:br>
            <a:r>
              <a:rPr lang="en-US" altLang="en-US" sz="2300" dirty="0">
                <a:solidFill>
                  <a:schemeClr val="tx1">
                    <a:lumMod val="50000"/>
                  </a:schemeClr>
                </a:solidFill>
                <a:latin typeface="Helvetica Light" charset="0"/>
                <a:ea typeface="Helvetica Light" charset="0"/>
                <a:cs typeface="Helvetica Light" charset="0"/>
              </a:rPr>
              <a:t>(e.g., (</a:t>
            </a:r>
            <a:r>
              <a:rPr lang="en-US" altLang="en-US" sz="2300" dirty="0" err="1">
                <a:solidFill>
                  <a:schemeClr val="tx1">
                    <a:lumMod val="50000"/>
                  </a:schemeClr>
                </a:solidFill>
                <a:latin typeface="Helvetica Light" charset="0"/>
                <a:ea typeface="Helvetica Light" charset="0"/>
                <a:cs typeface="Helvetica Light" charset="0"/>
              </a:rPr>
              <a:t>identifier,x</a:t>
            </a:r>
            <a:r>
              <a:rPr lang="en-US" altLang="en-US" sz="2300" dirty="0">
                <a:solidFill>
                  <a:schemeClr val="tx1">
                    <a:lumMod val="50000"/>
                  </a:schemeClr>
                </a:solidFill>
                <a:latin typeface="Helvetica Light" charset="0"/>
                <a:ea typeface="Helvetica Light" charset="0"/>
                <a:cs typeface="Helvetica Light" charset="0"/>
              </a:rPr>
              <a:t>) ; (constructor, </a:t>
            </a:r>
            <a:r>
              <a:rPr lang="en-US" altLang="en-US" sz="2300" dirty="0" err="1">
                <a:solidFill>
                  <a:schemeClr val="tx1">
                    <a:lumMod val="50000"/>
                  </a:schemeClr>
                </a:solidFill>
                <a:latin typeface="Helvetica Light" charset="0"/>
                <a:ea typeface="Helvetica Light" charset="0"/>
                <a:cs typeface="Helvetica Light" charset="0"/>
              </a:rPr>
              <a:t>Succ</a:t>
            </a:r>
            <a:r>
              <a:rPr lang="en-US" altLang="en-US" sz="2300" dirty="0">
                <a:solidFill>
                  <a:schemeClr val="tx1">
                    <a:lumMod val="50000"/>
                  </a:schemeClr>
                </a:solidFill>
                <a:latin typeface="Helvetica Light" charset="0"/>
                <a:ea typeface="Helvetica Light" charset="0"/>
                <a:cs typeface="Helvetica Light" charset="0"/>
              </a:rPr>
              <a:t>); (literal,1134) </a:t>
            </a:r>
            <a:r>
              <a:rPr lang="mr-IN" altLang="en-US" sz="2300" dirty="0">
                <a:solidFill>
                  <a:schemeClr val="tx1">
                    <a:lumMod val="50000"/>
                  </a:schemeClr>
                </a:solidFill>
                <a:latin typeface="Helvetica Light" charset="0"/>
                <a:ea typeface="Helvetica Light" charset="0"/>
                <a:cs typeface="Helvetica Light" charset="0"/>
              </a:rPr>
              <a:t>…</a:t>
            </a:r>
            <a:r>
              <a:rPr lang="en-US" altLang="en-US" sz="2300" dirty="0">
                <a:solidFill>
                  <a:schemeClr val="tx1">
                    <a:lumMod val="50000"/>
                  </a:schemeClr>
                </a:solidFill>
                <a:latin typeface="Helvetica Light" charset="0"/>
                <a:ea typeface="Helvetica Light" charset="0"/>
                <a:cs typeface="Helvetica Light" charset="0"/>
              </a:rPr>
              <a:t>).</a:t>
            </a:r>
          </a:p>
        </p:txBody>
      </p:sp>
    </p:spTree>
    <p:extLst>
      <p:ext uri="{BB962C8B-B14F-4D97-AF65-F5344CB8AC3E}">
        <p14:creationId xmlns:p14="http://schemas.microsoft.com/office/powerpoint/2010/main" val="180221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a:xfrm>
            <a:off x="691367" y="742074"/>
            <a:ext cx="7772400" cy="1143000"/>
          </a:xfrm>
        </p:spPr>
        <p:txBody>
          <a:bodyPr wrap="square" lIns="90488" tIns="44450" rIns="90488" bIns="44450" anchor="ctr">
            <a:normAutofit/>
          </a:bodyPr>
          <a:lstStyle/>
          <a:p>
            <a:pPr eaLnBrk="1" hangingPunct="1">
              <a:defRPr/>
            </a:pPr>
            <a:r>
              <a:rPr lang="en-AU" dirty="0"/>
              <a:t>Syntactic Structure of Programming Languages</a:t>
            </a:r>
          </a:p>
        </p:txBody>
      </p:sp>
      <p:sp>
        <p:nvSpPr>
          <p:cNvPr id="11266" name="Content Placeholder 2"/>
          <p:cNvSpPr>
            <a:spLocks noGrp="1"/>
          </p:cNvSpPr>
          <p:nvPr>
            <p:ph idx="1"/>
          </p:nvPr>
        </p:nvSpPr>
        <p:spPr bwMode="auto">
          <a:xfrm>
            <a:off x="685800" y="4354117"/>
            <a:ext cx="7772400" cy="2204413"/>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indent="0" eaLnBrk="1" hangingPunct="1">
              <a:defRPr/>
            </a:pPr>
            <a:r>
              <a:rPr lang="en-AU" sz="2400" dirty="0">
                <a:solidFill>
                  <a:schemeClr val="tx1">
                    <a:lumMod val="50000"/>
                  </a:schemeClr>
                </a:solidFill>
                <a:latin typeface="Helvetica Light" charset="0"/>
                <a:ea typeface="Helvetica Light" charset="0"/>
                <a:cs typeface="Helvetica Light" charset="0"/>
              </a:rPr>
              <a:t>The scanning phase </a:t>
            </a:r>
            <a:r>
              <a:rPr lang="en-AU" sz="2400" dirty="0">
                <a:solidFill>
                  <a:schemeClr val="tx2"/>
                </a:solidFill>
                <a:latin typeface="Helvetica Light" charset="0"/>
                <a:ea typeface="Helvetica Light" charset="0"/>
                <a:cs typeface="Helvetica Light" charset="0"/>
              </a:rPr>
              <a:t>(lexical analyser) </a:t>
            </a:r>
            <a:r>
              <a:rPr lang="en-AU" sz="2400" dirty="0">
                <a:solidFill>
                  <a:schemeClr val="tx1">
                    <a:lumMod val="50000"/>
                  </a:schemeClr>
                </a:solidFill>
                <a:latin typeface="Helvetica Light" charset="0"/>
                <a:ea typeface="Helvetica Light" charset="0"/>
                <a:cs typeface="Helvetica Light" charset="0"/>
              </a:rPr>
              <a:t>collects characters into tokens</a:t>
            </a:r>
          </a:p>
          <a:p>
            <a:pPr marL="0" indent="0" eaLnBrk="1" hangingPunct="1">
              <a:defRPr/>
            </a:pPr>
            <a:r>
              <a:rPr lang="en-AU" sz="2400" dirty="0">
                <a:solidFill>
                  <a:schemeClr val="tx1">
                    <a:lumMod val="50000"/>
                  </a:schemeClr>
                </a:solidFill>
                <a:latin typeface="Helvetica Light" charset="0"/>
                <a:ea typeface="Helvetica Light" charset="0"/>
                <a:cs typeface="Helvetica Light" charset="0"/>
              </a:rPr>
              <a:t>Parsing phase </a:t>
            </a:r>
            <a:r>
              <a:rPr lang="en-AU" sz="2400" dirty="0">
                <a:solidFill>
                  <a:schemeClr val="tx2"/>
                </a:solidFill>
                <a:latin typeface="Helvetica Light" charset="0"/>
                <a:ea typeface="Helvetica Light" charset="0"/>
                <a:cs typeface="Helvetica Light" charset="0"/>
              </a:rPr>
              <a:t>(syntactic analyser)</a:t>
            </a:r>
            <a:r>
              <a:rPr lang="en-AU" sz="2400" dirty="0">
                <a:solidFill>
                  <a:schemeClr val="tx1">
                    <a:lumMod val="50000"/>
                  </a:schemeClr>
                </a:solidFill>
                <a:latin typeface="Helvetica Light" charset="0"/>
                <a:ea typeface="Helvetica Light" charset="0"/>
                <a:cs typeface="Helvetica Light" charset="0"/>
              </a:rPr>
              <a:t> determines (validity of) syntactic structure</a:t>
            </a:r>
          </a:p>
          <a:p>
            <a:pPr eaLnBrk="1" hangingPunct="1">
              <a:defRPr/>
            </a:pPr>
            <a:endParaRPr lang="en-US" sz="2400" dirty="0">
              <a:solidFill>
                <a:schemeClr val="tx1">
                  <a:lumMod val="50000"/>
                </a:schemeClr>
              </a:solidFill>
              <a:latin typeface="Helvetica Light" charset="0"/>
              <a:ea typeface="Helvetica Light" charset="0"/>
              <a:cs typeface="Helvetica Light" charset="0"/>
            </a:endParaRPr>
          </a:p>
        </p:txBody>
      </p:sp>
      <p:sp>
        <p:nvSpPr>
          <p:cNvPr id="93196" name="Rectangle 1036"/>
          <p:cNvSpPr>
            <a:spLocks noChangeArrowheads="1"/>
          </p:cNvSpPr>
          <p:nvPr/>
        </p:nvSpPr>
        <p:spPr bwMode="auto">
          <a:xfrm>
            <a:off x="2021792" y="2368048"/>
            <a:ext cx="1379538" cy="9207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gn="ctr">
              <a:lnSpc>
                <a:spcPct val="100000"/>
              </a:lnSpc>
              <a:defRPr/>
            </a:pPr>
            <a:r>
              <a:rPr lang="en-AU" sz="1800" dirty="0">
                <a:solidFill>
                  <a:schemeClr val="accent1">
                    <a:lumMod val="75000"/>
                  </a:schemeClr>
                </a:solidFill>
                <a:latin typeface="+mn-lt"/>
              </a:rPr>
              <a:t>lexical </a:t>
            </a:r>
          </a:p>
          <a:p>
            <a:pPr algn="ctr">
              <a:lnSpc>
                <a:spcPct val="100000"/>
              </a:lnSpc>
              <a:defRPr/>
            </a:pPr>
            <a:r>
              <a:rPr lang="en-AU" sz="1800" dirty="0">
                <a:solidFill>
                  <a:schemeClr val="accent1">
                    <a:lumMod val="75000"/>
                  </a:schemeClr>
                </a:solidFill>
                <a:latin typeface="+mn-lt"/>
              </a:rPr>
              <a:t>analyser</a:t>
            </a:r>
          </a:p>
          <a:p>
            <a:pPr algn="ctr">
              <a:lnSpc>
                <a:spcPct val="100000"/>
              </a:lnSpc>
              <a:defRPr/>
            </a:pPr>
            <a:r>
              <a:rPr lang="en-AU" sz="1800" dirty="0">
                <a:solidFill>
                  <a:schemeClr val="accent1">
                    <a:lumMod val="75000"/>
                  </a:schemeClr>
                </a:solidFill>
                <a:latin typeface="+mn-lt"/>
              </a:rPr>
              <a:t>(</a:t>
            </a:r>
            <a:r>
              <a:rPr lang="en-AU" sz="1800" dirty="0" err="1">
                <a:solidFill>
                  <a:schemeClr val="accent1">
                    <a:lumMod val="75000"/>
                  </a:schemeClr>
                </a:solidFill>
                <a:latin typeface="+mn-lt"/>
              </a:rPr>
              <a:t>lexer</a:t>
            </a:r>
            <a:r>
              <a:rPr lang="en-AU" sz="1800" dirty="0">
                <a:solidFill>
                  <a:schemeClr val="accent1">
                    <a:lumMod val="75000"/>
                  </a:schemeClr>
                </a:solidFill>
                <a:latin typeface="+mn-lt"/>
              </a:rPr>
              <a:t>)</a:t>
            </a:r>
          </a:p>
        </p:txBody>
      </p:sp>
      <p:sp>
        <p:nvSpPr>
          <p:cNvPr id="93197" name="Rectangle 1037"/>
          <p:cNvSpPr>
            <a:spLocks noChangeArrowheads="1"/>
          </p:cNvSpPr>
          <p:nvPr/>
        </p:nvSpPr>
        <p:spPr bwMode="auto">
          <a:xfrm>
            <a:off x="5933995" y="2332387"/>
            <a:ext cx="1144545" cy="9207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lnSpc>
                <a:spcPct val="100000"/>
              </a:lnSpc>
              <a:defRPr/>
            </a:pPr>
            <a:r>
              <a:rPr lang="en-AU" sz="1800" dirty="0">
                <a:solidFill>
                  <a:srgbClr val="3C8C93"/>
                </a:solidFill>
                <a:latin typeface="+mn-lt"/>
              </a:rPr>
              <a:t>syntactic </a:t>
            </a:r>
          </a:p>
          <a:p>
            <a:pPr algn="ctr">
              <a:lnSpc>
                <a:spcPct val="100000"/>
              </a:lnSpc>
              <a:defRPr/>
            </a:pPr>
            <a:r>
              <a:rPr lang="en-AU" sz="1800" dirty="0">
                <a:solidFill>
                  <a:srgbClr val="3C8C93"/>
                </a:solidFill>
                <a:latin typeface="+mn-lt"/>
              </a:rPr>
              <a:t>analyser</a:t>
            </a:r>
          </a:p>
          <a:p>
            <a:pPr algn="ctr">
              <a:lnSpc>
                <a:spcPct val="100000"/>
              </a:lnSpc>
              <a:defRPr/>
            </a:pPr>
            <a:r>
              <a:rPr lang="en-AU" sz="1800" dirty="0">
                <a:solidFill>
                  <a:srgbClr val="3C8C93"/>
                </a:solidFill>
                <a:latin typeface="+mn-lt"/>
              </a:rPr>
              <a:t>(Parser)</a:t>
            </a:r>
          </a:p>
        </p:txBody>
      </p:sp>
      <p:sp>
        <p:nvSpPr>
          <p:cNvPr id="93198" name="AutoShape 1038"/>
          <p:cNvSpPr>
            <a:spLocks noChangeArrowheads="1"/>
          </p:cNvSpPr>
          <p:nvPr/>
        </p:nvSpPr>
        <p:spPr bwMode="auto">
          <a:xfrm>
            <a:off x="1444912" y="2501923"/>
            <a:ext cx="520700" cy="596900"/>
          </a:xfrm>
          <a:prstGeom prst="rightArrow">
            <a:avLst>
              <a:gd name="adj1" fmla="val 50000"/>
              <a:gd name="adj2" fmla="val 50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3199" name="AutoShape 1039"/>
          <p:cNvSpPr>
            <a:spLocks noChangeArrowheads="1"/>
          </p:cNvSpPr>
          <p:nvPr/>
        </p:nvSpPr>
        <p:spPr bwMode="auto">
          <a:xfrm>
            <a:off x="3453864" y="2501923"/>
            <a:ext cx="520700" cy="596900"/>
          </a:xfrm>
          <a:prstGeom prst="rightArrow">
            <a:avLst>
              <a:gd name="adj1" fmla="val 50000"/>
              <a:gd name="adj2" fmla="val 50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3200" name="AutoShape 1040"/>
          <p:cNvSpPr>
            <a:spLocks noChangeArrowheads="1"/>
          </p:cNvSpPr>
          <p:nvPr/>
        </p:nvSpPr>
        <p:spPr bwMode="auto">
          <a:xfrm>
            <a:off x="5249257" y="2501923"/>
            <a:ext cx="520700" cy="596900"/>
          </a:xfrm>
          <a:prstGeom prst="rightArrow">
            <a:avLst>
              <a:gd name="adj1" fmla="val 50000"/>
              <a:gd name="adj2" fmla="val 50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3201" name="AutoShape 1041"/>
          <p:cNvSpPr>
            <a:spLocks noChangeArrowheads="1"/>
          </p:cNvSpPr>
          <p:nvPr/>
        </p:nvSpPr>
        <p:spPr bwMode="auto">
          <a:xfrm>
            <a:off x="7221044" y="2501923"/>
            <a:ext cx="520700" cy="596900"/>
          </a:xfrm>
          <a:prstGeom prst="rightArrow">
            <a:avLst>
              <a:gd name="adj1" fmla="val 50000"/>
              <a:gd name="adj2" fmla="val 5000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TextBox 1"/>
          <p:cNvSpPr txBox="1"/>
          <p:nvPr/>
        </p:nvSpPr>
        <p:spPr>
          <a:xfrm>
            <a:off x="208562" y="2177592"/>
            <a:ext cx="1190935" cy="1077218"/>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Source program as a stream of </a:t>
            </a:r>
            <a:r>
              <a:rPr lang="en-US" sz="1600" b="1" dirty="0">
                <a:solidFill>
                  <a:schemeClr val="tx1">
                    <a:lumMod val="50000"/>
                  </a:schemeClr>
                </a:solidFill>
              </a:rPr>
              <a:t>characters</a:t>
            </a:r>
          </a:p>
        </p:txBody>
      </p:sp>
      <p:sp>
        <p:nvSpPr>
          <p:cNvPr id="3" name="Oval 2"/>
          <p:cNvSpPr/>
          <p:nvPr/>
        </p:nvSpPr>
        <p:spPr>
          <a:xfrm>
            <a:off x="2020124" y="2328422"/>
            <a:ext cx="1401705" cy="10000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026033" y="2175934"/>
            <a:ext cx="1157743" cy="1077218"/>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Source program as a stream of </a:t>
            </a:r>
            <a:r>
              <a:rPr lang="en-US" sz="1600" b="1" dirty="0">
                <a:solidFill>
                  <a:schemeClr val="tx2"/>
                </a:solidFill>
              </a:rPr>
              <a:t>tokens</a:t>
            </a:r>
          </a:p>
        </p:txBody>
      </p:sp>
      <p:sp>
        <p:nvSpPr>
          <p:cNvPr id="16" name="Oval 15"/>
          <p:cNvSpPr/>
          <p:nvPr/>
        </p:nvSpPr>
        <p:spPr>
          <a:xfrm>
            <a:off x="5777135" y="2328421"/>
            <a:ext cx="1401705" cy="100002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772199" y="2096134"/>
            <a:ext cx="1284638" cy="1323439"/>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Source program as </a:t>
            </a:r>
            <a:r>
              <a:rPr lang="en-US" sz="1600" b="1" dirty="0">
                <a:solidFill>
                  <a:schemeClr val="accent5"/>
                </a:solidFill>
              </a:rPr>
              <a:t>grammar sentences</a:t>
            </a:r>
          </a:p>
          <a:p>
            <a:pPr algn="ctr"/>
            <a:r>
              <a:rPr lang="en-US" sz="1600" b="1" dirty="0">
                <a:solidFill>
                  <a:schemeClr val="accent5"/>
                </a:solidFill>
              </a:rPr>
              <a:t>(parse trees)</a:t>
            </a:r>
          </a:p>
        </p:txBody>
      </p:sp>
    </p:spTree>
    <p:extLst>
      <p:ext uri="{BB962C8B-B14F-4D97-AF65-F5344CB8AC3E}">
        <p14:creationId xmlns:p14="http://schemas.microsoft.com/office/powerpoint/2010/main" val="16370081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a:ea typeface="ＭＳ Ｐゴシック" charset="0"/>
                <a:cs typeface="Georgia" charset="0"/>
              </a:rPr>
              <a:t>Formal Grammars</a:t>
            </a:r>
          </a:p>
        </p:txBody>
      </p:sp>
      <p:sp>
        <p:nvSpPr>
          <p:cNvPr id="3" name="Content Placeholder 2"/>
          <p:cNvSpPr>
            <a:spLocks noGrp="1"/>
          </p:cNvSpPr>
          <p:nvPr>
            <p:ph idx="1"/>
          </p:nvPr>
        </p:nvSpPr>
        <p:spPr>
          <a:xfrm>
            <a:off x="421240" y="1908874"/>
            <a:ext cx="8036960" cy="4708741"/>
          </a:xfrm>
        </p:spPr>
        <p:txBody>
          <a:bodyPr>
            <a:normAutofit/>
          </a:bodyPr>
          <a:lstStyle/>
          <a:p>
            <a:pPr marL="223838" indent="-223838" eaLnBrk="1" hangingPunct="1">
              <a:lnSpc>
                <a:spcPct val="110000"/>
              </a:lnSpc>
              <a:defRPr/>
            </a:pPr>
            <a:r>
              <a:rPr lang="en-US" altLang="en-US" sz="2000" dirty="0">
                <a:solidFill>
                  <a:srgbClr val="000000"/>
                </a:solidFill>
                <a:latin typeface="Helvetica Light" charset="0"/>
                <a:ea typeface="Helvetica Light" charset="0"/>
                <a:cs typeface="Helvetica Light" charset="0"/>
              </a:rPr>
              <a:t>A </a:t>
            </a:r>
            <a:r>
              <a:rPr lang="en-US" altLang="en-US" sz="2000" dirty="0">
                <a:solidFill>
                  <a:schemeClr val="accent1"/>
                </a:solidFill>
                <a:latin typeface="Helvetica Light" charset="0"/>
                <a:ea typeface="Helvetica Light" charset="0"/>
                <a:cs typeface="Helvetica Light" charset="0"/>
              </a:rPr>
              <a:t>formal grammar </a:t>
            </a:r>
            <a:r>
              <a:rPr lang="en-US" altLang="en-US" sz="2000" dirty="0">
                <a:solidFill>
                  <a:srgbClr val="000000"/>
                </a:solidFill>
                <a:latin typeface="Helvetica Light" charset="0"/>
                <a:ea typeface="Helvetica Light" charset="0"/>
                <a:cs typeface="Helvetica Light" charset="0"/>
              </a:rPr>
              <a:t>is a formal description of the sentential-forms that are part of the language</a:t>
            </a:r>
          </a:p>
          <a:p>
            <a:pPr marL="223838" indent="-223838" eaLnBrk="1" hangingPunct="1">
              <a:lnSpc>
                <a:spcPct val="110000"/>
              </a:lnSpc>
              <a:defRPr/>
            </a:pPr>
            <a:r>
              <a:rPr lang="en-US" altLang="en-US" sz="2000" dirty="0">
                <a:solidFill>
                  <a:srgbClr val="000000"/>
                </a:solidFill>
                <a:latin typeface="Helvetica Light" charset="0"/>
                <a:ea typeface="Helvetica Light" charset="0"/>
                <a:cs typeface="Helvetica Light" charset="0"/>
              </a:rPr>
              <a:t>Linguists have developed a </a:t>
            </a:r>
            <a:r>
              <a:rPr lang="en-US" altLang="en-US" sz="2000" dirty="0">
                <a:solidFill>
                  <a:schemeClr val="accent1"/>
                </a:solidFill>
                <a:latin typeface="Helvetica Light" charset="0"/>
                <a:ea typeface="Helvetica Light" charset="0"/>
                <a:cs typeface="Helvetica Light" charset="0"/>
              </a:rPr>
              <a:t>hierarchy of grammar </a:t>
            </a:r>
            <a:r>
              <a:rPr lang="en-US" altLang="en-US" sz="2000" dirty="0">
                <a:solidFill>
                  <a:srgbClr val="000000"/>
                </a:solidFill>
                <a:latin typeface="Helvetica Light" charset="0"/>
                <a:ea typeface="Helvetica Light" charset="0"/>
                <a:cs typeface="Helvetica Light" charset="0"/>
              </a:rPr>
              <a:t>corresponding to the </a:t>
            </a:r>
            <a:r>
              <a:rPr lang="en-US" altLang="en-US" sz="2000" dirty="0">
                <a:solidFill>
                  <a:schemeClr val="accent1"/>
                </a:solidFill>
                <a:latin typeface="Helvetica Light" charset="0"/>
                <a:ea typeface="Helvetica Light" charset="0"/>
                <a:cs typeface="Helvetica Light" charset="0"/>
              </a:rPr>
              <a:t>complexity</a:t>
            </a:r>
            <a:r>
              <a:rPr lang="en-US" altLang="en-US" sz="2000" dirty="0">
                <a:solidFill>
                  <a:srgbClr val="000000"/>
                </a:solidFill>
                <a:latin typeface="Helvetica Light" charset="0"/>
                <a:ea typeface="Helvetica Light" charset="0"/>
                <a:cs typeface="Helvetica Light" charset="0"/>
              </a:rPr>
              <a:t> of the sentential forms that are allowed in a specific language. </a:t>
            </a:r>
          </a:p>
        </p:txBody>
      </p:sp>
      <p:sp>
        <p:nvSpPr>
          <p:cNvPr id="5123" name="Rectangle 3"/>
          <p:cNvSpPr>
            <a:spLocks noChangeArrowheads="1"/>
          </p:cNvSpPr>
          <p:nvPr/>
        </p:nvSpPr>
        <p:spPr bwMode="auto">
          <a:xfrm>
            <a:off x="1066800" y="1066800"/>
            <a:ext cx="7620000" cy="592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47625" tIns="19050" rIns="47625" bIns="19050">
            <a:spAutoFit/>
          </a:bodyPr>
          <a:lstStyle/>
          <a:p>
            <a:pPr marL="223838" indent="-223838">
              <a:lnSpc>
                <a:spcPct val="100000"/>
              </a:lnSpc>
              <a:defRPr/>
            </a:pPr>
            <a:endParaRPr lang="en-US" altLang="en-US" dirty="0">
              <a:cs typeface="+mn-cs"/>
            </a:endParaRPr>
          </a:p>
          <a:p>
            <a:pPr marL="223838" indent="-223838">
              <a:lnSpc>
                <a:spcPct val="100000"/>
              </a:lnSpc>
              <a:defRPr/>
            </a:pPr>
            <a:endParaRPr lang="en-US" altLang="en-US" dirty="0">
              <a:cs typeface="+mn-cs"/>
            </a:endParaRPr>
          </a:p>
        </p:txBody>
      </p:sp>
    </p:spTree>
    <p:extLst>
      <p:ext uri="{BB962C8B-B14F-4D97-AF65-F5344CB8AC3E}">
        <p14:creationId xmlns:p14="http://schemas.microsoft.com/office/powerpoint/2010/main" val="190013199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5770" y="104625"/>
            <a:ext cx="8006423" cy="868430"/>
          </a:xfrm>
        </p:spPr>
        <p:txBody>
          <a:bodyPr>
            <a:noAutofit/>
          </a:bodyPr>
          <a:lstStyle/>
          <a:p>
            <a:r>
              <a:rPr lang="en-US" sz="4000" dirty="0"/>
              <a:t>Where we are?</a:t>
            </a:r>
          </a:p>
        </p:txBody>
      </p:sp>
      <p:sp>
        <p:nvSpPr>
          <p:cNvPr id="3" name="Content Placeholder 2"/>
          <p:cNvSpPr>
            <a:spLocks noGrp="1"/>
          </p:cNvSpPr>
          <p:nvPr>
            <p:ph idx="1"/>
          </p:nvPr>
        </p:nvSpPr>
        <p:spPr>
          <a:xfrm>
            <a:off x="372139" y="1116418"/>
            <a:ext cx="8497965" cy="5199321"/>
          </a:xfrm>
        </p:spPr>
        <p:txBody>
          <a:bodyPr>
            <a:noAutofit/>
          </a:bodyPr>
          <a:lstStyle/>
          <a:p>
            <a:pPr marL="0" indent="0">
              <a:lnSpc>
                <a:spcPct val="100000"/>
              </a:lnSpc>
              <a:buNone/>
            </a:pPr>
            <a:r>
              <a:rPr lang="en-US" sz="2400" dirty="0">
                <a:solidFill>
                  <a:schemeClr val="tx2"/>
                </a:solidFill>
                <a:latin typeface="+mn-lt"/>
              </a:rPr>
              <a:t>Part I</a:t>
            </a:r>
          </a:p>
          <a:p>
            <a:pPr>
              <a:lnSpc>
                <a:spcPct val="100000"/>
              </a:lnSpc>
              <a:buFont typeface="Wingdings" charset="2"/>
              <a:buChar char="Ø"/>
            </a:pPr>
            <a:r>
              <a:rPr lang="en-US" sz="2400" dirty="0">
                <a:solidFill>
                  <a:schemeClr val="tx2"/>
                </a:solidFill>
                <a:latin typeface="+mn-lt"/>
              </a:rPr>
              <a:t>So far you have learned Functional Programming. </a:t>
            </a:r>
            <a:br>
              <a:rPr lang="en-US" sz="2400" dirty="0">
                <a:solidFill>
                  <a:schemeClr val="tx2"/>
                </a:solidFill>
                <a:latin typeface="+mn-lt"/>
              </a:rPr>
            </a:br>
            <a:r>
              <a:rPr lang="en-US" sz="2400" dirty="0">
                <a:latin typeface="+mn-lt"/>
              </a:rPr>
              <a:t>A different kind of programming abstraction.</a:t>
            </a:r>
          </a:p>
          <a:p>
            <a:pPr>
              <a:lnSpc>
                <a:spcPct val="100000"/>
              </a:lnSpc>
              <a:buFont typeface="Wingdings" charset="2"/>
              <a:buChar char="Ø"/>
            </a:pPr>
            <a:r>
              <a:rPr lang="en-US" sz="2400" dirty="0">
                <a:solidFill>
                  <a:schemeClr val="tx2"/>
                </a:solidFill>
                <a:latin typeface="+mn-lt"/>
              </a:rPr>
              <a:t>You have also learned a formal mechanism to reason about the correctness of your programs</a:t>
            </a:r>
          </a:p>
          <a:p>
            <a:pPr lvl="1">
              <a:lnSpc>
                <a:spcPct val="100000"/>
              </a:lnSpc>
              <a:buFont typeface="Arial" charset="0"/>
              <a:buChar char="•"/>
            </a:pPr>
            <a:r>
              <a:rPr lang="en-US" sz="2400" dirty="0">
                <a:latin typeface="+mn-lt"/>
              </a:rPr>
              <a:t>Type System</a:t>
            </a:r>
          </a:p>
          <a:p>
            <a:pPr marL="342900" lvl="1" indent="0">
              <a:lnSpc>
                <a:spcPct val="100000"/>
              </a:lnSpc>
              <a:buNone/>
            </a:pPr>
            <a:endParaRPr lang="en-US" sz="2400" dirty="0">
              <a:solidFill>
                <a:schemeClr val="tx2"/>
              </a:solidFill>
            </a:endParaRPr>
          </a:p>
          <a:p>
            <a:pPr marL="0" indent="0">
              <a:lnSpc>
                <a:spcPct val="100000"/>
              </a:lnSpc>
              <a:buNone/>
            </a:pPr>
            <a:r>
              <a:rPr lang="en-US" sz="2400" dirty="0">
                <a:solidFill>
                  <a:schemeClr val="tx2"/>
                </a:solidFill>
              </a:rPr>
              <a:t>Part 2</a:t>
            </a:r>
            <a:endParaRPr lang="en-US" sz="2400" dirty="0">
              <a:latin typeface="+mn-lt"/>
            </a:endParaRPr>
          </a:p>
          <a:p>
            <a:pPr>
              <a:lnSpc>
                <a:spcPct val="100000"/>
              </a:lnSpc>
              <a:buFont typeface="Wingdings" charset="2"/>
              <a:buChar char="Ø"/>
            </a:pPr>
            <a:r>
              <a:rPr lang="en-US" sz="2400" dirty="0">
                <a:solidFill>
                  <a:schemeClr val="tx2"/>
                </a:solidFill>
              </a:rPr>
              <a:t>How to describe a programming language</a:t>
            </a:r>
          </a:p>
          <a:p>
            <a:pPr lvl="1">
              <a:lnSpc>
                <a:spcPct val="100000"/>
              </a:lnSpc>
              <a:buFont typeface="Arial" charset="0"/>
              <a:buChar char="•"/>
            </a:pPr>
            <a:r>
              <a:rPr lang="en-US" sz="2400" dirty="0"/>
              <a:t>Formal grammars, operational semantics</a:t>
            </a:r>
            <a:endParaRPr lang="en-US" sz="2400" dirty="0">
              <a:latin typeface="+mn-lt"/>
            </a:endParaRPr>
          </a:p>
          <a:p>
            <a:pPr>
              <a:lnSpc>
                <a:spcPct val="100000"/>
              </a:lnSpc>
              <a:buFont typeface="Wingdings" charset="2"/>
              <a:buChar char="Ø"/>
            </a:pPr>
            <a:r>
              <a:rPr lang="en-US" sz="2400" dirty="0">
                <a:solidFill>
                  <a:schemeClr val="tx2"/>
                </a:solidFill>
                <a:latin typeface="+mn-lt"/>
              </a:rPr>
              <a:t>And how to implement it:</a:t>
            </a:r>
          </a:p>
          <a:p>
            <a:pPr lvl="1">
              <a:lnSpc>
                <a:spcPct val="100000"/>
              </a:lnSpc>
              <a:buFont typeface="Arial" charset="0"/>
              <a:buChar char="•"/>
            </a:pPr>
            <a:r>
              <a:rPr lang="en-US" sz="2400" dirty="0">
                <a:latin typeface="+mn-lt"/>
              </a:rPr>
              <a:t>Interpreter, compiler and type checking. </a:t>
            </a:r>
          </a:p>
          <a:p>
            <a:pPr>
              <a:lnSpc>
                <a:spcPct val="100000"/>
              </a:lnSpc>
              <a:buFont typeface="Wingdings" charset="2"/>
              <a:buChar char="Ø"/>
            </a:pPr>
            <a:endParaRPr lang="en-US" sz="2400" dirty="0"/>
          </a:p>
        </p:txBody>
      </p:sp>
    </p:spTree>
    <p:extLst>
      <p:ext uri="{BB962C8B-B14F-4D97-AF65-F5344CB8AC3E}">
        <p14:creationId xmlns:p14="http://schemas.microsoft.com/office/powerpoint/2010/main" val="189033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a:ea typeface="ＭＳ Ｐゴシック" charset="0"/>
                <a:cs typeface="Georgia" charset="0"/>
              </a:rPr>
              <a:t>Formal Grammars</a:t>
            </a:r>
          </a:p>
        </p:txBody>
      </p:sp>
      <p:sp>
        <p:nvSpPr>
          <p:cNvPr id="3" name="Content Placeholder 2"/>
          <p:cNvSpPr>
            <a:spLocks noGrp="1"/>
          </p:cNvSpPr>
          <p:nvPr>
            <p:ph idx="1"/>
          </p:nvPr>
        </p:nvSpPr>
        <p:spPr>
          <a:xfrm>
            <a:off x="421240" y="1908874"/>
            <a:ext cx="8036960" cy="4708741"/>
          </a:xfrm>
        </p:spPr>
        <p:txBody>
          <a:bodyPr>
            <a:normAutofit/>
          </a:bodyPr>
          <a:lstStyle/>
          <a:p>
            <a:pPr marL="223838" indent="-223838" eaLnBrk="1" hangingPunct="1">
              <a:lnSpc>
                <a:spcPct val="110000"/>
              </a:lnSpc>
              <a:defRPr/>
            </a:pPr>
            <a:r>
              <a:rPr lang="en-US" altLang="en-US" sz="2000" dirty="0">
                <a:solidFill>
                  <a:srgbClr val="000000"/>
                </a:solidFill>
                <a:latin typeface="Helvetica Light" charset="0"/>
                <a:ea typeface="Helvetica Light" charset="0"/>
                <a:cs typeface="Helvetica Light" charset="0"/>
              </a:rPr>
              <a:t>We will focus on </a:t>
            </a:r>
            <a:r>
              <a:rPr lang="en-US" altLang="en-US" sz="2000" dirty="0">
                <a:solidFill>
                  <a:schemeClr val="accent1"/>
                </a:solidFill>
                <a:latin typeface="Helvetica Light" charset="0"/>
                <a:ea typeface="Helvetica Light" charset="0"/>
                <a:cs typeface="Helvetica Light" charset="0"/>
              </a:rPr>
              <a:t>Context-Free Grammars</a:t>
            </a:r>
          </a:p>
          <a:p>
            <a:pPr marL="565150" lvl="1" indent="-227013" eaLnBrk="1" hangingPunct="1">
              <a:lnSpc>
                <a:spcPct val="110000"/>
              </a:lnSpc>
              <a:buFontTx/>
              <a:buChar char="•"/>
              <a:defRPr/>
            </a:pPr>
            <a:r>
              <a:rPr altLang="en-US" sz="2000" dirty="0">
                <a:solidFill>
                  <a:srgbClr val="000000"/>
                </a:solidFill>
                <a:latin typeface="Helvetica Light" charset="0"/>
                <a:ea typeface="Helvetica Light" charset="0"/>
                <a:cs typeface="Helvetica Light" charset="0"/>
              </a:rPr>
              <a:t>Developed by Noam Chomsky in the mid-1950s.</a:t>
            </a:r>
          </a:p>
          <a:p>
            <a:pPr marL="565150" lvl="1" indent="-227013" eaLnBrk="1" hangingPunct="1">
              <a:lnSpc>
                <a:spcPct val="110000"/>
              </a:lnSpc>
              <a:buFontTx/>
              <a:buChar char="•"/>
              <a:defRPr/>
            </a:pPr>
            <a:r>
              <a:rPr lang="en-US" altLang="en-US" sz="2000" dirty="0">
                <a:solidFill>
                  <a:srgbClr val="000000"/>
                </a:solidFill>
                <a:latin typeface="Helvetica Light" charset="0"/>
                <a:ea typeface="Helvetica Light" charset="0"/>
                <a:cs typeface="Helvetica Light" charset="0"/>
              </a:rPr>
              <a:t>M</a:t>
            </a:r>
            <a:r>
              <a:rPr altLang="en-US" sz="2000" dirty="0">
                <a:solidFill>
                  <a:srgbClr val="000000"/>
                </a:solidFill>
                <a:latin typeface="Helvetica Light" charset="0"/>
                <a:ea typeface="Helvetica Light" charset="0"/>
                <a:cs typeface="Helvetica Light" charset="0"/>
              </a:rPr>
              <a:t>eant to </a:t>
            </a:r>
            <a:r>
              <a:rPr altLang="en-US" sz="2000" dirty="0">
                <a:solidFill>
                  <a:schemeClr val="accent1"/>
                </a:solidFill>
                <a:latin typeface="Helvetica Light" charset="0"/>
                <a:ea typeface="Helvetica Light" charset="0"/>
                <a:cs typeface="Helvetica Light" charset="0"/>
              </a:rPr>
              <a:t>describe the syntax </a:t>
            </a:r>
            <a:r>
              <a:rPr altLang="en-US" sz="2000" dirty="0">
                <a:solidFill>
                  <a:srgbClr val="000000"/>
                </a:solidFill>
                <a:latin typeface="Helvetica Light" charset="0"/>
                <a:ea typeface="Helvetica Light" charset="0"/>
                <a:cs typeface="Helvetica Light" charset="0"/>
              </a:rPr>
              <a:t>of natural languages.</a:t>
            </a:r>
            <a:endParaRPr lang="en-US" altLang="en-US" sz="2000" dirty="0">
              <a:solidFill>
                <a:srgbClr val="000000"/>
              </a:solidFill>
              <a:latin typeface="Helvetica Light" charset="0"/>
              <a:ea typeface="Helvetica Light" charset="0"/>
              <a:cs typeface="Helvetica Light" charset="0"/>
            </a:endParaRPr>
          </a:p>
          <a:p>
            <a:pPr marL="565150" lvl="1" indent="-227013" eaLnBrk="1" hangingPunct="1">
              <a:lnSpc>
                <a:spcPct val="110000"/>
              </a:lnSpc>
              <a:buFontTx/>
              <a:buChar char="•"/>
              <a:defRPr/>
            </a:pPr>
            <a:r>
              <a:rPr altLang="en-US" sz="2000" dirty="0">
                <a:solidFill>
                  <a:srgbClr val="000000"/>
                </a:solidFill>
                <a:latin typeface="Helvetica Light" charset="0"/>
                <a:ea typeface="Helvetica Light" charset="0"/>
                <a:cs typeface="Helvetica Light" charset="0"/>
              </a:rPr>
              <a:t>Define a class of languages called </a:t>
            </a:r>
            <a:r>
              <a:rPr altLang="en-US" sz="2000" dirty="0">
                <a:solidFill>
                  <a:schemeClr val="accent1"/>
                </a:solidFill>
                <a:latin typeface="Helvetica Light" charset="0"/>
                <a:ea typeface="Helvetica Light" charset="0"/>
                <a:cs typeface="Helvetica Light" charset="0"/>
              </a:rPr>
              <a:t>context-free languages</a:t>
            </a:r>
            <a:r>
              <a:rPr altLang="en-US" sz="2000" dirty="0">
                <a:solidFill>
                  <a:srgbClr val="000000"/>
                </a:solidFill>
                <a:latin typeface="Helvetica Light" charset="0"/>
                <a:ea typeface="Helvetica Light" charset="0"/>
                <a:cs typeface="Helvetica Light" charset="0"/>
              </a:rPr>
              <a:t>.</a:t>
            </a:r>
          </a:p>
          <a:p>
            <a:pPr marL="223838" indent="-223838" eaLnBrk="1" hangingPunct="1">
              <a:lnSpc>
                <a:spcPct val="110000"/>
              </a:lnSpc>
              <a:defRPr/>
            </a:pPr>
            <a:r>
              <a:rPr lang="en-US" altLang="en-US" sz="2000" dirty="0">
                <a:solidFill>
                  <a:srgbClr val="000000"/>
                </a:solidFill>
                <a:latin typeface="Helvetica Light" charset="0"/>
                <a:ea typeface="Helvetica Light" charset="0"/>
                <a:cs typeface="Helvetica Light" charset="0"/>
              </a:rPr>
              <a:t>Grammars in </a:t>
            </a:r>
            <a:r>
              <a:rPr lang="en-US" altLang="en-US" sz="2000" dirty="0">
                <a:solidFill>
                  <a:schemeClr val="accent1"/>
                </a:solidFill>
                <a:latin typeface="Helvetica Light" charset="0"/>
                <a:ea typeface="Helvetica Light" charset="0"/>
                <a:cs typeface="Helvetica Light" charset="0"/>
              </a:rPr>
              <a:t>Backus Normal/</a:t>
            </a:r>
            <a:r>
              <a:rPr lang="en-US" altLang="en-US" sz="2000" dirty="0" err="1">
                <a:solidFill>
                  <a:schemeClr val="accent1"/>
                </a:solidFill>
                <a:latin typeface="Helvetica Light" charset="0"/>
                <a:ea typeface="Helvetica Light" charset="0"/>
                <a:cs typeface="Helvetica Light" charset="0"/>
              </a:rPr>
              <a:t>Naur</a:t>
            </a:r>
            <a:r>
              <a:rPr lang="en-US" altLang="en-US" sz="2000" dirty="0">
                <a:solidFill>
                  <a:schemeClr val="accent1"/>
                </a:solidFill>
                <a:latin typeface="Helvetica Light" charset="0"/>
                <a:ea typeface="Helvetica Light" charset="0"/>
                <a:cs typeface="Helvetica Light" charset="0"/>
              </a:rPr>
              <a:t> Form (BNF) </a:t>
            </a:r>
            <a:r>
              <a:rPr lang="en-US" altLang="en-US" sz="2000" dirty="0">
                <a:solidFill>
                  <a:srgbClr val="000000"/>
                </a:solidFill>
                <a:latin typeface="Helvetica Light" charset="0"/>
                <a:ea typeface="Helvetica Light" charset="0"/>
                <a:cs typeface="Helvetica Light" charset="0"/>
              </a:rPr>
              <a:t>(1959)</a:t>
            </a:r>
          </a:p>
          <a:p>
            <a:pPr marL="565150" lvl="1" indent="-227013" eaLnBrk="1" hangingPunct="1">
              <a:lnSpc>
                <a:spcPct val="110000"/>
              </a:lnSpc>
              <a:buFontTx/>
              <a:buChar char="•"/>
              <a:defRPr/>
            </a:pPr>
            <a:r>
              <a:rPr altLang="en-US" sz="2000" dirty="0">
                <a:solidFill>
                  <a:srgbClr val="000000"/>
                </a:solidFill>
                <a:latin typeface="Helvetica Light" charset="0"/>
                <a:ea typeface="Helvetica Light" charset="0"/>
                <a:cs typeface="Helvetica Light" charset="0"/>
              </a:rPr>
              <a:t>Invented by John Backus to describe Algol 58 and refined by Peter Naur for Algol 60.</a:t>
            </a:r>
          </a:p>
          <a:p>
            <a:pPr marL="565150" lvl="1" indent="-227013" eaLnBrk="1" hangingPunct="1">
              <a:lnSpc>
                <a:spcPct val="110000"/>
              </a:lnSpc>
              <a:buFontTx/>
              <a:buChar char="•"/>
              <a:defRPr/>
            </a:pPr>
            <a:r>
              <a:rPr altLang="en-US" sz="2000" dirty="0">
                <a:solidFill>
                  <a:srgbClr val="FF0000"/>
                </a:solidFill>
                <a:latin typeface="Helvetica Light" charset="0"/>
                <a:ea typeface="Helvetica Light" charset="0"/>
                <a:cs typeface="Helvetica Light" charset="0"/>
              </a:rPr>
              <a:t>BNF is equivalent to context-free grammars </a:t>
            </a:r>
            <a:endParaRPr lang="en-US" altLang="en-US" sz="2000" dirty="0">
              <a:solidFill>
                <a:srgbClr val="FF0000"/>
              </a:solidFill>
              <a:latin typeface="Helvetica Light" charset="0"/>
              <a:ea typeface="Helvetica Light" charset="0"/>
              <a:cs typeface="Helvetica Light" charset="0"/>
            </a:endParaRPr>
          </a:p>
          <a:p>
            <a:pPr marL="222250" indent="-227013">
              <a:lnSpc>
                <a:spcPct val="110000"/>
              </a:lnSpc>
              <a:buFontTx/>
              <a:buChar char="•"/>
              <a:defRPr/>
            </a:pPr>
            <a:r>
              <a:rPr lang="en-US" altLang="en-US" sz="2000" dirty="0">
                <a:solidFill>
                  <a:srgbClr val="000000"/>
                </a:solidFill>
                <a:latin typeface="Helvetica Light" charset="0"/>
              </a:rPr>
              <a:t>A restricted class of grammars called </a:t>
            </a:r>
            <a:r>
              <a:rPr lang="en-US" altLang="en-US" sz="2000" dirty="0">
                <a:solidFill>
                  <a:srgbClr val="FF0000"/>
                </a:solidFill>
                <a:latin typeface="Helvetica Light" charset="0"/>
              </a:rPr>
              <a:t>regular grammars</a:t>
            </a:r>
            <a:r>
              <a:rPr lang="en-US" altLang="en-US" sz="2000" dirty="0">
                <a:solidFill>
                  <a:srgbClr val="000000"/>
                </a:solidFill>
                <a:latin typeface="Helvetica Light" charset="0"/>
              </a:rPr>
              <a:t> which are equivalents to </a:t>
            </a:r>
            <a:r>
              <a:rPr lang="en-US" altLang="en-US" sz="2000" dirty="0">
                <a:solidFill>
                  <a:srgbClr val="FF0000"/>
                </a:solidFill>
                <a:latin typeface="Helvetica Light" charset="0"/>
              </a:rPr>
              <a:t>regular expressions</a:t>
            </a:r>
            <a:r>
              <a:rPr lang="en-US" altLang="en-US" sz="2000" dirty="0">
                <a:solidFill>
                  <a:srgbClr val="000000"/>
                </a:solidFill>
                <a:latin typeface="Helvetica Light" charset="0"/>
              </a:rPr>
              <a:t>.</a:t>
            </a:r>
            <a:endParaRPr altLang="en-US" sz="2000" dirty="0">
              <a:solidFill>
                <a:srgbClr val="000000"/>
              </a:solidFill>
              <a:latin typeface="Helvetica Light" charset="0"/>
            </a:endParaRPr>
          </a:p>
        </p:txBody>
      </p:sp>
      <p:sp>
        <p:nvSpPr>
          <p:cNvPr id="5123" name="Rectangle 3"/>
          <p:cNvSpPr>
            <a:spLocks noChangeArrowheads="1"/>
          </p:cNvSpPr>
          <p:nvPr/>
        </p:nvSpPr>
        <p:spPr bwMode="auto">
          <a:xfrm>
            <a:off x="1066800" y="1066800"/>
            <a:ext cx="7620000" cy="592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47625" tIns="19050" rIns="47625" bIns="19050">
            <a:spAutoFit/>
          </a:bodyPr>
          <a:lstStyle/>
          <a:p>
            <a:pPr marL="223838" indent="-223838">
              <a:lnSpc>
                <a:spcPct val="100000"/>
              </a:lnSpc>
              <a:defRPr/>
            </a:pPr>
            <a:endParaRPr lang="en-US" altLang="en-US" dirty="0">
              <a:cs typeface="+mn-cs"/>
            </a:endParaRPr>
          </a:p>
          <a:p>
            <a:pPr marL="223838" indent="-223838">
              <a:lnSpc>
                <a:spcPct val="100000"/>
              </a:lnSpc>
              <a:defRPr/>
            </a:pPr>
            <a:endParaRPr lang="en-US" altLang="en-US" dirty="0">
              <a:cs typeface="+mn-cs"/>
            </a:endParaRPr>
          </a:p>
        </p:txBody>
      </p:sp>
    </p:spTree>
    <p:extLst>
      <p:ext uri="{BB962C8B-B14F-4D97-AF65-F5344CB8AC3E}">
        <p14:creationId xmlns:p14="http://schemas.microsoft.com/office/powerpoint/2010/main" val="360657513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5" name="Rectangle 1027"/>
          <p:cNvSpPr>
            <a:spLocks noGrp="1" noChangeArrowheads="1"/>
          </p:cNvSpPr>
          <p:nvPr>
            <p:ph idx="1"/>
          </p:nvPr>
        </p:nvSpPr>
        <p:spPr bwMode="auto">
          <a:xfrm>
            <a:off x="425196" y="1914759"/>
            <a:ext cx="7886700" cy="3813382"/>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488" tIns="44450" rIns="90488" bIns="44450" numCol="1" anchor="t" anchorCtr="0" compatLnSpc="1">
            <a:prstTxWarp prst="textNoShape">
              <a:avLst/>
            </a:prstTxWarp>
            <a:normAutofit/>
          </a:bodyPr>
          <a:lstStyle/>
          <a:p>
            <a:pPr marL="0" indent="0" eaLnBrk="1" hangingPunct="1">
              <a:defRPr/>
            </a:pPr>
            <a:r>
              <a:rPr lang="en-AU" sz="2000" dirty="0">
                <a:solidFill>
                  <a:srgbClr val="000000"/>
                </a:solidFill>
                <a:latin typeface="Helvetica Light" charset="0"/>
                <a:ea typeface="Helvetica Light" charset="0"/>
                <a:cs typeface="Helvetica Light" charset="0"/>
              </a:rPr>
              <a:t>Here is an example of a simple BNF for a subset of English.  A sentence is noun phrase and verb phrase followed by a period.</a:t>
            </a:r>
          </a:p>
          <a:p>
            <a:pPr marL="0" indent="0" eaLnBrk="1" hangingPunct="1">
              <a:defRPr/>
            </a:pPr>
            <a:endParaRPr lang="en-AU" dirty="0">
              <a:latin typeface="Times New Roman" charset="0"/>
            </a:endParaRPr>
          </a:p>
          <a:p>
            <a:pPr lvl="1" eaLnBrk="1" hangingPunct="1">
              <a:buFontTx/>
              <a:buNone/>
              <a:defRPr/>
            </a:pPr>
            <a:r>
              <a:rPr lang="en-AU" sz="2000" dirty="0">
                <a:solidFill>
                  <a:srgbClr val="7030A0"/>
                </a:solidFill>
                <a:latin typeface="Courier New"/>
                <a:cs typeface="Courier New"/>
              </a:rPr>
              <a:t>&lt;sentence&gt;    ::= &lt;noun-phrase&gt;&lt;verb-phrase&gt;.</a:t>
            </a:r>
          </a:p>
          <a:p>
            <a:pPr lvl="1" eaLnBrk="1" hangingPunct="1">
              <a:buFontTx/>
              <a:buNone/>
              <a:defRPr/>
            </a:pPr>
            <a:r>
              <a:rPr lang="en-AU" sz="2000" dirty="0">
                <a:solidFill>
                  <a:srgbClr val="7030A0"/>
                </a:solidFill>
                <a:latin typeface="Courier New"/>
                <a:cs typeface="Courier New"/>
              </a:rPr>
              <a:t>&lt;noun-phrase&gt; ::= &lt;article&gt;&lt;noun&gt;</a:t>
            </a:r>
          </a:p>
          <a:p>
            <a:pPr lvl="1" eaLnBrk="1" hangingPunct="1">
              <a:buFontTx/>
              <a:buNone/>
              <a:defRPr/>
            </a:pPr>
            <a:r>
              <a:rPr lang="en-AU" sz="2000" dirty="0">
                <a:solidFill>
                  <a:srgbClr val="7030A0"/>
                </a:solidFill>
                <a:latin typeface="Courier New"/>
                <a:cs typeface="Courier New"/>
              </a:rPr>
              <a:t>&lt;article&gt;     ::= a | an | the</a:t>
            </a:r>
          </a:p>
          <a:p>
            <a:pPr lvl="1" eaLnBrk="1" hangingPunct="1">
              <a:buFontTx/>
              <a:buNone/>
              <a:defRPr/>
            </a:pPr>
            <a:r>
              <a:rPr lang="en-AU" sz="2000" dirty="0">
                <a:solidFill>
                  <a:srgbClr val="7030A0"/>
                </a:solidFill>
                <a:latin typeface="Courier New"/>
                <a:cs typeface="Courier New"/>
              </a:rPr>
              <a:t>&lt;noun&gt;        ::= man | apple | worm | penguin</a:t>
            </a:r>
          </a:p>
          <a:p>
            <a:pPr lvl="1" eaLnBrk="1" hangingPunct="1">
              <a:buFontTx/>
              <a:buNone/>
              <a:defRPr/>
            </a:pPr>
            <a:r>
              <a:rPr lang="en-AU" sz="2000" dirty="0">
                <a:solidFill>
                  <a:srgbClr val="7030A0"/>
                </a:solidFill>
                <a:latin typeface="Courier New"/>
                <a:cs typeface="Courier New"/>
              </a:rPr>
              <a:t>&lt;verb-phrase&gt; ::= &lt;verb&gt; | &lt;verb&gt;&lt;noun-phrase&gt;</a:t>
            </a:r>
          </a:p>
          <a:p>
            <a:pPr lvl="1" eaLnBrk="1" hangingPunct="1">
              <a:buFontTx/>
              <a:buNone/>
              <a:defRPr/>
            </a:pPr>
            <a:r>
              <a:rPr lang="en-AU" sz="2000" dirty="0">
                <a:solidFill>
                  <a:srgbClr val="7030A0"/>
                </a:solidFill>
                <a:latin typeface="Courier New"/>
                <a:cs typeface="Courier New"/>
              </a:rPr>
              <a:t>&lt;verb&gt;        ::= eats | throws | sees | is</a:t>
            </a:r>
          </a:p>
        </p:txBody>
      </p:sp>
      <p:sp>
        <p:nvSpPr>
          <p:cNvPr id="5" name="Rectangle 3"/>
          <p:cNvSpPr>
            <a:spLocks noGrp="1" noChangeArrowheads="1"/>
          </p:cNvSpPr>
          <p:nvPr>
            <p:ph type="title"/>
          </p:nvPr>
        </p:nvSpPr>
        <p:spPr bwMode="auto">
          <a:xfrm>
            <a:off x="425196"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400" dirty="0">
                <a:ea typeface="ＭＳ Ｐゴシック" charset="0"/>
                <a:cs typeface="Georgia" charset="0"/>
              </a:rPr>
              <a:t>BNF</a:t>
            </a:r>
          </a:p>
        </p:txBody>
      </p:sp>
    </p:spTree>
    <p:extLst>
      <p:ext uri="{BB962C8B-B14F-4D97-AF65-F5344CB8AC3E}">
        <p14:creationId xmlns:p14="http://schemas.microsoft.com/office/powerpoint/2010/main" val="19015242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1027"/>
          <p:cNvSpPr>
            <a:spLocks noGrp="1" noChangeArrowheads="1"/>
          </p:cNvSpPr>
          <p:nvPr>
            <p:ph idx="1"/>
          </p:nvPr>
        </p:nvSpPr>
        <p:spPr bwMode="auto">
          <a:xfrm>
            <a:off x="425196" y="1914759"/>
            <a:ext cx="7886700" cy="3813382"/>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488" tIns="44450" rIns="90488" bIns="44450" numCol="1" anchor="t" anchorCtr="0" compatLnSpc="1">
            <a:prstTxWarp prst="textNoShape">
              <a:avLst/>
            </a:prstTxWarp>
            <a:normAutofit/>
          </a:bodyPr>
          <a:lstStyle/>
          <a:p>
            <a:pPr marL="0" indent="0" eaLnBrk="1" hangingPunct="1">
              <a:defRPr/>
            </a:pPr>
            <a:r>
              <a:rPr lang="en-AU" sz="2000" dirty="0">
                <a:solidFill>
                  <a:srgbClr val="000000"/>
                </a:solidFill>
                <a:latin typeface="Helvetica Light" charset="0"/>
                <a:ea typeface="Helvetica Light" charset="0"/>
                <a:cs typeface="Helvetica Light" charset="0"/>
              </a:rPr>
              <a:t>Here another example from a programming languages application.</a:t>
            </a:r>
          </a:p>
          <a:p>
            <a:pPr marL="0" indent="0" eaLnBrk="1" hangingPunct="1">
              <a:defRPr/>
            </a:pPr>
            <a:endParaRPr lang="en-AU" dirty="0">
              <a:latin typeface="Times New Roman" charset="0"/>
            </a:endParaRPr>
          </a:p>
          <a:p>
            <a:pPr lvl="1">
              <a:buNone/>
              <a:defRPr/>
            </a:pPr>
            <a:r>
              <a:rPr lang="en-AU" sz="2000" dirty="0">
                <a:solidFill>
                  <a:srgbClr val="7030A0"/>
                </a:solidFill>
                <a:latin typeface="Courier New"/>
                <a:cs typeface="Courier New"/>
              </a:rPr>
              <a:t>&lt;program&gt; ::= &lt;</a:t>
            </a:r>
            <a:r>
              <a:rPr lang="en-AU" sz="2000" dirty="0" err="1">
                <a:solidFill>
                  <a:srgbClr val="7030A0"/>
                </a:solidFill>
                <a:latin typeface="Courier New"/>
                <a:cs typeface="Courier New"/>
              </a:rPr>
              <a:t>stmts</a:t>
            </a:r>
            <a:r>
              <a:rPr lang="en-AU" sz="2000" dirty="0">
                <a:solidFill>
                  <a:srgbClr val="7030A0"/>
                </a:solidFill>
                <a:latin typeface="Courier New"/>
                <a:cs typeface="Courier New"/>
              </a:rPr>
              <a:t>&gt;</a:t>
            </a:r>
          </a:p>
          <a:p>
            <a:pPr lvl="1">
              <a:buNone/>
              <a:defRPr/>
            </a:pPr>
            <a:r>
              <a:rPr lang="en-AU" sz="2000" dirty="0">
                <a:solidFill>
                  <a:srgbClr val="7030A0"/>
                </a:solidFill>
                <a:latin typeface="Courier New"/>
                <a:cs typeface="Courier New"/>
              </a:rPr>
              <a:t>&lt;</a:t>
            </a:r>
            <a:r>
              <a:rPr lang="en-AU" sz="2000" dirty="0" err="1">
                <a:solidFill>
                  <a:srgbClr val="7030A0"/>
                </a:solidFill>
                <a:latin typeface="Courier New"/>
                <a:cs typeface="Courier New"/>
              </a:rPr>
              <a:t>stmts</a:t>
            </a:r>
            <a:r>
              <a:rPr lang="en-AU" sz="2000" dirty="0">
                <a:solidFill>
                  <a:srgbClr val="7030A0"/>
                </a:solidFill>
                <a:latin typeface="Courier New"/>
                <a:cs typeface="Courier New"/>
              </a:rPr>
              <a:t>&gt; ::= &lt;</a:t>
            </a:r>
            <a:r>
              <a:rPr lang="en-AU" sz="2000" dirty="0" err="1">
                <a:solidFill>
                  <a:srgbClr val="7030A0"/>
                </a:solidFill>
                <a:latin typeface="Courier New"/>
                <a:cs typeface="Courier New"/>
              </a:rPr>
              <a:t>stmt</a:t>
            </a:r>
            <a:r>
              <a:rPr lang="en-AU" sz="2000" dirty="0">
                <a:solidFill>
                  <a:srgbClr val="7030A0"/>
                </a:solidFill>
                <a:latin typeface="Courier New"/>
                <a:cs typeface="Courier New"/>
              </a:rPr>
              <a:t>&gt; | &lt;</a:t>
            </a:r>
            <a:r>
              <a:rPr lang="en-AU" sz="2000" dirty="0" err="1">
                <a:solidFill>
                  <a:srgbClr val="7030A0"/>
                </a:solidFill>
                <a:latin typeface="Courier New"/>
                <a:cs typeface="Courier New"/>
              </a:rPr>
              <a:t>stmt</a:t>
            </a:r>
            <a:r>
              <a:rPr lang="en-AU" sz="2000" dirty="0">
                <a:solidFill>
                  <a:srgbClr val="7030A0"/>
                </a:solidFill>
                <a:latin typeface="Courier New"/>
                <a:cs typeface="Courier New"/>
              </a:rPr>
              <a:t>&gt; ; &lt;</a:t>
            </a:r>
            <a:r>
              <a:rPr lang="en-AU" sz="2000" dirty="0" err="1">
                <a:solidFill>
                  <a:srgbClr val="7030A0"/>
                </a:solidFill>
                <a:latin typeface="Courier New"/>
                <a:cs typeface="Courier New"/>
              </a:rPr>
              <a:t>stmts</a:t>
            </a:r>
            <a:r>
              <a:rPr lang="en-AU" sz="2000" dirty="0">
                <a:solidFill>
                  <a:srgbClr val="7030A0"/>
                </a:solidFill>
                <a:latin typeface="Courier New"/>
                <a:cs typeface="Courier New"/>
              </a:rPr>
              <a:t>&gt;</a:t>
            </a:r>
          </a:p>
          <a:p>
            <a:pPr lvl="1">
              <a:buNone/>
              <a:defRPr/>
            </a:pPr>
            <a:r>
              <a:rPr lang="en-AU" sz="2000" dirty="0">
                <a:solidFill>
                  <a:srgbClr val="7030A0"/>
                </a:solidFill>
                <a:latin typeface="Courier New"/>
                <a:cs typeface="Courier New"/>
              </a:rPr>
              <a:t>&lt;</a:t>
            </a:r>
            <a:r>
              <a:rPr lang="en-AU" sz="2000" dirty="0" err="1">
                <a:solidFill>
                  <a:srgbClr val="7030A0"/>
                </a:solidFill>
                <a:latin typeface="Courier New"/>
                <a:cs typeface="Courier New"/>
              </a:rPr>
              <a:t>stmt</a:t>
            </a:r>
            <a:r>
              <a:rPr lang="en-AU" sz="2000" dirty="0">
                <a:solidFill>
                  <a:srgbClr val="7030A0"/>
                </a:solidFill>
                <a:latin typeface="Courier New"/>
                <a:cs typeface="Courier New"/>
              </a:rPr>
              <a:t>&gt; ::= &lt;</a:t>
            </a:r>
            <a:r>
              <a:rPr lang="en-AU" sz="2000" dirty="0" err="1">
                <a:solidFill>
                  <a:srgbClr val="7030A0"/>
                </a:solidFill>
                <a:latin typeface="Courier New"/>
                <a:cs typeface="Courier New"/>
              </a:rPr>
              <a:t>var</a:t>
            </a:r>
            <a:r>
              <a:rPr lang="en-AU" sz="2000" dirty="0">
                <a:solidFill>
                  <a:srgbClr val="7030A0"/>
                </a:solidFill>
                <a:latin typeface="Courier New"/>
                <a:cs typeface="Courier New"/>
              </a:rPr>
              <a:t>&gt; = &lt;expr&gt;</a:t>
            </a:r>
          </a:p>
          <a:p>
            <a:pPr lvl="1">
              <a:buNone/>
              <a:defRPr/>
            </a:pPr>
            <a:r>
              <a:rPr lang="en-AU" sz="2000" dirty="0">
                <a:solidFill>
                  <a:srgbClr val="7030A0"/>
                </a:solidFill>
                <a:latin typeface="Courier New"/>
                <a:cs typeface="Courier New"/>
              </a:rPr>
              <a:t>&lt;</a:t>
            </a:r>
            <a:r>
              <a:rPr lang="en-AU" sz="2000" dirty="0" err="1">
                <a:solidFill>
                  <a:srgbClr val="7030A0"/>
                </a:solidFill>
                <a:latin typeface="Courier New"/>
                <a:cs typeface="Courier New"/>
              </a:rPr>
              <a:t>var</a:t>
            </a:r>
            <a:r>
              <a:rPr lang="en-AU" sz="2000" dirty="0">
                <a:solidFill>
                  <a:srgbClr val="7030A0"/>
                </a:solidFill>
                <a:latin typeface="Courier New"/>
                <a:cs typeface="Courier New"/>
              </a:rPr>
              <a:t>&gt; ::= a | b | c | d</a:t>
            </a:r>
          </a:p>
          <a:p>
            <a:pPr lvl="1">
              <a:buNone/>
              <a:defRPr/>
            </a:pPr>
            <a:r>
              <a:rPr lang="en-AU" sz="2000" dirty="0">
                <a:solidFill>
                  <a:srgbClr val="7030A0"/>
                </a:solidFill>
                <a:latin typeface="Courier New"/>
                <a:cs typeface="Courier New"/>
              </a:rPr>
              <a:t>&lt;expr&gt; ::= &lt;term&gt; + &lt;term&gt; | &lt;term&gt; - &lt;term&gt;</a:t>
            </a:r>
          </a:p>
          <a:p>
            <a:pPr lvl="1">
              <a:buNone/>
              <a:defRPr/>
            </a:pPr>
            <a:r>
              <a:rPr lang="en-AU" sz="2000" dirty="0">
                <a:solidFill>
                  <a:srgbClr val="7030A0"/>
                </a:solidFill>
                <a:latin typeface="Courier New"/>
                <a:cs typeface="Courier New"/>
              </a:rPr>
              <a:t>&lt;term&gt; ::= &lt;</a:t>
            </a:r>
            <a:r>
              <a:rPr lang="en-AU" sz="2000" dirty="0" err="1">
                <a:solidFill>
                  <a:srgbClr val="7030A0"/>
                </a:solidFill>
                <a:latin typeface="Courier New"/>
                <a:cs typeface="Courier New"/>
              </a:rPr>
              <a:t>var</a:t>
            </a:r>
            <a:r>
              <a:rPr lang="en-AU" sz="2000" dirty="0">
                <a:solidFill>
                  <a:srgbClr val="7030A0"/>
                </a:solidFill>
                <a:latin typeface="Courier New"/>
                <a:cs typeface="Courier New"/>
              </a:rPr>
              <a:t>&gt; | </a:t>
            </a:r>
            <a:r>
              <a:rPr lang="en-AU" sz="2000" dirty="0" err="1">
                <a:solidFill>
                  <a:srgbClr val="7030A0"/>
                </a:solidFill>
                <a:latin typeface="Courier New"/>
                <a:cs typeface="Courier New"/>
              </a:rPr>
              <a:t>const</a:t>
            </a:r>
            <a:endParaRPr lang="en-AU" sz="2000" dirty="0">
              <a:solidFill>
                <a:srgbClr val="7030A0"/>
              </a:solidFill>
              <a:latin typeface="Courier New"/>
              <a:cs typeface="Courier New"/>
            </a:endParaRPr>
          </a:p>
          <a:p>
            <a:pPr lvl="1">
              <a:buNone/>
              <a:defRPr/>
            </a:pPr>
            <a:endParaRPr lang="en-AU" sz="2000" dirty="0">
              <a:solidFill>
                <a:srgbClr val="7030A0"/>
              </a:solidFill>
              <a:latin typeface="Courier New"/>
              <a:cs typeface="Courier New"/>
            </a:endParaRPr>
          </a:p>
        </p:txBody>
      </p:sp>
      <p:sp>
        <p:nvSpPr>
          <p:cNvPr id="5" name="Rectangle 3"/>
          <p:cNvSpPr>
            <a:spLocks noGrp="1" noChangeArrowheads="1"/>
          </p:cNvSpPr>
          <p:nvPr>
            <p:ph type="title"/>
          </p:nvPr>
        </p:nvSpPr>
        <p:spPr bwMode="auto">
          <a:xfrm>
            <a:off x="425196"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400" dirty="0">
                <a:ea typeface="ＭＳ Ｐゴシック" charset="0"/>
                <a:cs typeface="Georgia" charset="0"/>
              </a:rPr>
              <a:t>BNF</a:t>
            </a:r>
          </a:p>
        </p:txBody>
      </p:sp>
    </p:spTree>
    <p:extLst>
      <p:ext uri="{BB962C8B-B14F-4D97-AF65-F5344CB8AC3E}">
        <p14:creationId xmlns:p14="http://schemas.microsoft.com/office/powerpoint/2010/main" val="190053431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Rectangle 3"/>
          <p:cNvSpPr>
            <a:spLocks noGrp="1" noChangeArrowheads="1"/>
          </p:cNvSpPr>
          <p:nvPr>
            <p:ph type="title"/>
          </p:nvPr>
        </p:nvSpPr>
        <p:spPr bwMode="auto">
          <a:xfrm>
            <a:off x="425196"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400" dirty="0">
                <a:ea typeface="ＭＳ Ｐゴシック" charset="0"/>
                <a:cs typeface="Georgia" charset="0"/>
              </a:rPr>
              <a:t>BNF</a:t>
            </a:r>
          </a:p>
        </p:txBody>
      </p:sp>
      <p:sp>
        <p:nvSpPr>
          <p:cNvPr id="2" name="Content Placeholder 1"/>
          <p:cNvSpPr>
            <a:spLocks noGrp="1"/>
          </p:cNvSpPr>
          <p:nvPr>
            <p:ph idx="1"/>
          </p:nvPr>
        </p:nvSpPr>
        <p:spPr>
          <a:xfrm>
            <a:off x="495300" y="1687150"/>
            <a:ext cx="8270696" cy="5117907"/>
          </a:xfrm>
        </p:spPr>
        <p:txBody>
          <a:bodyPr>
            <a:noAutofit/>
          </a:bodyPr>
          <a:lstStyle/>
          <a:p>
            <a:pPr marL="0" indent="0">
              <a:lnSpc>
                <a:spcPct val="110000"/>
              </a:lnSpc>
              <a:spcBef>
                <a:spcPct val="50000"/>
              </a:spcBef>
              <a:defRPr/>
            </a:pPr>
            <a:r>
              <a:rPr lang="en-US" altLang="en-US" sz="2000" dirty="0">
                <a:solidFill>
                  <a:schemeClr val="tx1">
                    <a:lumMod val="50000"/>
                  </a:schemeClr>
                </a:solidFill>
                <a:latin typeface="Helvetica Light" charset="0"/>
                <a:ea typeface="Helvetica Light" charset="0"/>
                <a:cs typeface="Helvetica Light" charset="0"/>
              </a:rPr>
              <a:t>In BNF, </a:t>
            </a:r>
            <a:r>
              <a:rPr lang="en-US" altLang="en-US" sz="2000" dirty="0">
                <a:solidFill>
                  <a:schemeClr val="tx2"/>
                </a:solidFill>
                <a:latin typeface="Helvetica Light" charset="0"/>
                <a:ea typeface="Helvetica Light" charset="0"/>
                <a:cs typeface="Helvetica Light" charset="0"/>
              </a:rPr>
              <a:t>abstractions &lt;</a:t>
            </a:r>
            <a:r>
              <a:rPr lang="mr-IN" altLang="en-US" sz="2000" dirty="0">
                <a:solidFill>
                  <a:schemeClr val="tx2"/>
                </a:solidFill>
                <a:latin typeface="Helvetica Light" charset="0"/>
                <a:ea typeface="Helvetica Light" charset="0"/>
                <a:cs typeface="Helvetica Light" charset="0"/>
              </a:rPr>
              <a:t>…</a:t>
            </a:r>
            <a:r>
              <a:rPr lang="en-US" altLang="en-US" sz="2000" dirty="0">
                <a:solidFill>
                  <a:schemeClr val="tx2"/>
                </a:solidFill>
                <a:latin typeface="Helvetica Light" charset="0"/>
                <a:ea typeface="Helvetica Light" charset="0"/>
                <a:cs typeface="Helvetica Light" charset="0"/>
              </a:rPr>
              <a:t>&gt;</a:t>
            </a:r>
            <a:r>
              <a:rPr lang="en-US" altLang="en-US" sz="2000" dirty="0">
                <a:solidFill>
                  <a:schemeClr val="tx1">
                    <a:lumMod val="50000"/>
                  </a:schemeClr>
                </a:solidFill>
                <a:latin typeface="Helvetica Light" charset="0"/>
                <a:ea typeface="Helvetica Light" charset="0"/>
                <a:cs typeface="Helvetica Light" charset="0"/>
              </a:rPr>
              <a:t> are used to represent </a:t>
            </a:r>
            <a:r>
              <a:rPr lang="en-US" altLang="en-US" sz="2000" dirty="0">
                <a:solidFill>
                  <a:schemeClr val="accent1"/>
                </a:solidFill>
                <a:latin typeface="Helvetica Light" charset="0"/>
                <a:ea typeface="Helvetica Light" charset="0"/>
                <a:cs typeface="Helvetica Light" charset="0"/>
              </a:rPr>
              <a:t>classes of syntactic structures </a:t>
            </a:r>
            <a:r>
              <a:rPr lang="en-US" altLang="en-US" sz="2000" dirty="0">
                <a:solidFill>
                  <a:schemeClr val="tx1">
                    <a:lumMod val="50000"/>
                  </a:schemeClr>
                </a:solidFill>
                <a:latin typeface="Helvetica Light" charset="0"/>
                <a:ea typeface="Helvetica Light" charset="0"/>
                <a:cs typeface="Helvetica Light" charset="0"/>
              </a:rPr>
              <a:t>-- they act like </a:t>
            </a:r>
            <a:r>
              <a:rPr lang="en-US" altLang="en-US" sz="2000" dirty="0">
                <a:solidFill>
                  <a:schemeClr val="accent1"/>
                </a:solidFill>
                <a:latin typeface="Helvetica Light" charset="0"/>
                <a:ea typeface="Helvetica Light" charset="0"/>
                <a:cs typeface="Helvetica Light" charset="0"/>
              </a:rPr>
              <a:t>variables</a:t>
            </a:r>
            <a:r>
              <a:rPr lang="en-US" altLang="en-US" sz="2000" dirty="0">
                <a:solidFill>
                  <a:schemeClr val="tx1">
                    <a:lumMod val="50000"/>
                  </a:schemeClr>
                </a:solidFill>
                <a:latin typeface="Helvetica Light" charset="0"/>
                <a:ea typeface="Helvetica Light" charset="0"/>
                <a:cs typeface="Helvetica Light" charset="0"/>
              </a:rPr>
              <a:t> </a:t>
            </a:r>
            <a:br>
              <a:rPr lang="en-US" altLang="en-US" sz="2000" dirty="0">
                <a:solidFill>
                  <a:schemeClr val="tx1">
                    <a:lumMod val="50000"/>
                  </a:schemeClr>
                </a:solidFill>
                <a:latin typeface="Helvetica Light" charset="0"/>
                <a:ea typeface="Helvetica Light" charset="0"/>
                <a:cs typeface="Helvetica Light" charset="0"/>
              </a:rPr>
            </a:br>
            <a:r>
              <a:rPr lang="en-US" altLang="en-US" sz="2000" dirty="0">
                <a:solidFill>
                  <a:schemeClr val="tx1">
                    <a:lumMod val="50000"/>
                  </a:schemeClr>
                </a:solidFill>
                <a:latin typeface="Helvetica Light" charset="0"/>
                <a:ea typeface="Helvetica Light" charset="0"/>
                <a:cs typeface="Helvetica Light" charset="0"/>
              </a:rPr>
              <a:t>(we will call them </a:t>
            </a:r>
            <a:r>
              <a:rPr lang="en-US" altLang="en-US" sz="2000" b="1" dirty="0">
                <a:solidFill>
                  <a:schemeClr val="tx2"/>
                </a:solidFill>
                <a:latin typeface="Helvetica Light" charset="0"/>
                <a:ea typeface="Helvetica Light" charset="0"/>
                <a:cs typeface="Helvetica Light" charset="0"/>
              </a:rPr>
              <a:t>nonterminal symbols</a:t>
            </a:r>
            <a:r>
              <a:rPr lang="en-US" altLang="en-US" sz="2000" dirty="0">
                <a:solidFill>
                  <a:schemeClr val="tx1">
                    <a:lumMod val="50000"/>
                  </a:schemeClr>
                </a:solidFill>
                <a:latin typeface="Helvetica Light" charset="0"/>
                <a:ea typeface="Helvetica Light" charset="0"/>
                <a:cs typeface="Helvetica Light" charset="0"/>
              </a:rPr>
              <a:t>),</a:t>
            </a:r>
          </a:p>
          <a:p>
            <a:pPr marL="0" indent="0">
              <a:lnSpc>
                <a:spcPct val="110000"/>
              </a:lnSpc>
              <a:spcBef>
                <a:spcPct val="50000"/>
              </a:spcBef>
              <a:defRPr/>
            </a:pPr>
            <a:r>
              <a:rPr lang="en-US" altLang="en-US" sz="2000" dirty="0">
                <a:solidFill>
                  <a:schemeClr val="tx1">
                    <a:lumMod val="50000"/>
                  </a:schemeClr>
                </a:solidFill>
                <a:latin typeface="Helvetica Light" charset="0"/>
                <a:ea typeface="Helvetica Light" charset="0"/>
                <a:cs typeface="Helvetica Light" charset="0"/>
              </a:rPr>
              <a:t>Nonterminal symbols are distinct from </a:t>
            </a:r>
            <a:r>
              <a:rPr lang="en-US" altLang="en-US" sz="2000" dirty="0">
                <a:solidFill>
                  <a:schemeClr val="accent3">
                    <a:lumMod val="75000"/>
                  </a:schemeClr>
                </a:solidFill>
                <a:latin typeface="Helvetica Light" charset="0"/>
                <a:ea typeface="Helvetica Light" charset="0"/>
                <a:cs typeface="Helvetica Light" charset="0"/>
              </a:rPr>
              <a:t>specific syntactic elements (token)</a:t>
            </a:r>
            <a:r>
              <a:rPr lang="en-US" altLang="en-US" sz="2000" dirty="0">
                <a:solidFill>
                  <a:schemeClr val="tx1">
                    <a:lumMod val="50000"/>
                  </a:schemeClr>
                </a:solidFill>
                <a:latin typeface="Helvetica Light" charset="0"/>
                <a:ea typeface="Helvetica Light" charset="0"/>
                <a:cs typeface="Helvetica Light" charset="0"/>
              </a:rPr>
              <a:t> of the language --- they act like </a:t>
            </a:r>
            <a:r>
              <a:rPr lang="en-US" altLang="en-US" sz="2000" dirty="0">
                <a:solidFill>
                  <a:srgbClr val="C00000"/>
                </a:solidFill>
                <a:latin typeface="Helvetica Light" charset="0"/>
                <a:ea typeface="Helvetica Light" charset="0"/>
                <a:cs typeface="Helvetica Light" charset="0"/>
              </a:rPr>
              <a:t>values</a:t>
            </a:r>
            <a:br>
              <a:rPr lang="en-US" altLang="en-US" sz="2000" dirty="0">
                <a:solidFill>
                  <a:schemeClr val="tx1">
                    <a:lumMod val="50000"/>
                  </a:schemeClr>
                </a:solidFill>
                <a:latin typeface="Helvetica Light" charset="0"/>
                <a:ea typeface="Helvetica Light" charset="0"/>
                <a:cs typeface="Helvetica Light" charset="0"/>
              </a:rPr>
            </a:br>
            <a:r>
              <a:rPr lang="en-US" altLang="en-US" sz="2000" dirty="0">
                <a:solidFill>
                  <a:schemeClr val="tx1">
                    <a:lumMod val="50000"/>
                  </a:schemeClr>
                </a:solidFill>
                <a:latin typeface="Helvetica Light" charset="0"/>
                <a:ea typeface="Helvetica Light" charset="0"/>
                <a:cs typeface="Helvetica Light" charset="0"/>
              </a:rPr>
              <a:t>(we will call them </a:t>
            </a:r>
            <a:r>
              <a:rPr lang="en-US" altLang="en-US" sz="2000" b="1" dirty="0">
                <a:solidFill>
                  <a:schemeClr val="accent3">
                    <a:lumMod val="75000"/>
                  </a:schemeClr>
                </a:solidFill>
                <a:latin typeface="Helvetica Light" charset="0"/>
                <a:ea typeface="Helvetica Light" charset="0"/>
                <a:cs typeface="Helvetica Light" charset="0"/>
              </a:rPr>
              <a:t>terminal symbols</a:t>
            </a:r>
            <a:r>
              <a:rPr lang="en-US" altLang="en-US" sz="2000" dirty="0">
                <a:solidFill>
                  <a:srgbClr val="000000"/>
                </a:solidFill>
                <a:latin typeface="Helvetica Light" charset="0"/>
                <a:ea typeface="Helvetica Light" charset="0"/>
                <a:cs typeface="Helvetica Light" charset="0"/>
              </a:rPr>
              <a:t>)</a:t>
            </a:r>
          </a:p>
        </p:txBody>
      </p:sp>
      <p:sp>
        <p:nvSpPr>
          <p:cNvPr id="3" name="TextBox 2"/>
          <p:cNvSpPr txBox="1"/>
          <p:nvPr/>
        </p:nvSpPr>
        <p:spPr>
          <a:xfrm>
            <a:off x="1244338" y="1225485"/>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6602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noChangeArrowheads="1"/>
          </p:cNvSpPr>
          <p:nvPr>
            <p:ph type="title"/>
          </p:nvPr>
        </p:nvSpPr>
        <p:spPr bwMode="auto">
          <a:xfrm>
            <a:off x="425196" y="962785"/>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400" dirty="0">
                <a:ea typeface="ＭＳ Ｐゴシック" charset="0"/>
                <a:cs typeface="Georgia" charset="0"/>
              </a:rPr>
              <a:t>BNF</a:t>
            </a:r>
          </a:p>
        </p:txBody>
      </p:sp>
      <p:sp>
        <p:nvSpPr>
          <p:cNvPr id="2" name="Content Placeholder 1"/>
          <p:cNvSpPr>
            <a:spLocks noGrp="1"/>
          </p:cNvSpPr>
          <p:nvPr>
            <p:ph idx="1"/>
          </p:nvPr>
        </p:nvSpPr>
        <p:spPr>
          <a:xfrm>
            <a:off x="495300" y="1687150"/>
            <a:ext cx="8270696" cy="5117907"/>
          </a:xfrm>
        </p:spPr>
        <p:txBody>
          <a:bodyPr>
            <a:noAutofit/>
          </a:bodyPr>
          <a:lstStyle/>
          <a:p>
            <a:pPr marL="0" indent="0">
              <a:lnSpc>
                <a:spcPct val="110000"/>
              </a:lnSpc>
              <a:spcBef>
                <a:spcPct val="50000"/>
              </a:spcBef>
              <a:defRPr/>
            </a:pPr>
            <a:r>
              <a:rPr lang="en-US" altLang="en-US" sz="2000" dirty="0">
                <a:solidFill>
                  <a:srgbClr val="7030A0"/>
                </a:solidFill>
                <a:latin typeface="Helvetica Light" charset="0"/>
                <a:ea typeface="Helvetica Light" charset="0"/>
                <a:cs typeface="Helvetica Light" charset="0"/>
              </a:rPr>
              <a:t>BNF rules </a:t>
            </a:r>
            <a:r>
              <a:rPr lang="en-US" altLang="en-US" sz="2000" dirty="0">
                <a:solidFill>
                  <a:schemeClr val="tx1">
                    <a:lumMod val="50000"/>
                  </a:schemeClr>
                </a:solidFill>
                <a:latin typeface="Helvetica Light" charset="0"/>
                <a:ea typeface="Helvetica Light" charset="0"/>
                <a:cs typeface="Helvetica Light" charset="0"/>
              </a:rPr>
              <a:t>describes the structure of (fragments of) sentential forms</a:t>
            </a:r>
          </a:p>
          <a:p>
            <a:pPr marL="457200" lvl="1" indent="0" eaLnBrk="1" hangingPunct="1">
              <a:lnSpc>
                <a:spcPct val="110000"/>
              </a:lnSpc>
              <a:spcBef>
                <a:spcPct val="50000"/>
              </a:spcBef>
              <a:buFont typeface="Times" charset="0"/>
              <a:buNone/>
              <a:defRPr/>
            </a:pPr>
            <a:r>
              <a:rPr altLang="en-US" sz="1800" dirty="0">
                <a:solidFill>
                  <a:srgbClr val="7030A0"/>
                </a:solidFill>
                <a:latin typeface="Courier New" charset="0"/>
                <a:ea typeface="Courier New" charset="0"/>
                <a:cs typeface="Courier New" charset="0"/>
              </a:rPr>
              <a:t>&lt;while_stmt&gt; ::= while &lt;logic_expr&gt; do &lt;stmt&gt;</a:t>
            </a:r>
          </a:p>
          <a:p>
            <a:pPr marL="0" indent="0">
              <a:lnSpc>
                <a:spcPct val="110000"/>
              </a:lnSpc>
              <a:spcBef>
                <a:spcPct val="50000"/>
              </a:spcBef>
              <a:defRPr/>
            </a:pPr>
            <a:r>
              <a:rPr lang="en-US" altLang="en-US" sz="2000" dirty="0">
                <a:solidFill>
                  <a:schemeClr val="tx1">
                    <a:lumMod val="50000"/>
                  </a:schemeClr>
                </a:solidFill>
                <a:latin typeface="Helvetica Light" charset="0"/>
                <a:ea typeface="Helvetica Light" charset="0"/>
                <a:cs typeface="Helvetica Light" charset="0"/>
              </a:rPr>
              <a:t>This rule describe the structure of while statements for a possible language, where </a:t>
            </a:r>
            <a:r>
              <a:rPr lang="en-US" altLang="en-US" sz="2000" dirty="0">
                <a:solidFill>
                  <a:srgbClr val="7030A0"/>
                </a:solidFill>
                <a:latin typeface="Courier New" charset="0"/>
                <a:ea typeface="Courier New" charset="0"/>
                <a:cs typeface="Courier New" charset="0"/>
              </a:rPr>
              <a:t>&lt;</a:t>
            </a:r>
            <a:r>
              <a:rPr lang="en-US" altLang="en-US" sz="2000" dirty="0" err="1">
                <a:solidFill>
                  <a:srgbClr val="7030A0"/>
                </a:solidFill>
                <a:latin typeface="Courier New" charset="0"/>
                <a:ea typeface="Courier New" charset="0"/>
                <a:cs typeface="Courier New" charset="0"/>
              </a:rPr>
              <a:t>while_stmt</a:t>
            </a:r>
            <a:r>
              <a:rPr lang="en-US" altLang="en-US" sz="2000" dirty="0">
                <a:solidFill>
                  <a:srgbClr val="7030A0"/>
                </a:solidFill>
                <a:latin typeface="Courier New" charset="0"/>
                <a:ea typeface="Courier New" charset="0"/>
                <a:cs typeface="Courier New" charset="0"/>
              </a:rPr>
              <a:t>&gt;, &lt;</a:t>
            </a:r>
            <a:r>
              <a:rPr lang="en-US" altLang="en-US" sz="2000" dirty="0" err="1">
                <a:solidFill>
                  <a:srgbClr val="7030A0"/>
                </a:solidFill>
                <a:latin typeface="Courier New" charset="0"/>
                <a:ea typeface="Courier New" charset="0"/>
                <a:cs typeface="Courier New" charset="0"/>
              </a:rPr>
              <a:t>logic_expr</a:t>
            </a:r>
            <a:r>
              <a:rPr lang="en-US" altLang="en-US" sz="2000" dirty="0">
                <a:solidFill>
                  <a:srgbClr val="7030A0"/>
                </a:solidFill>
                <a:latin typeface="Courier New" charset="0"/>
                <a:ea typeface="Courier New" charset="0"/>
                <a:cs typeface="Courier New" charset="0"/>
              </a:rPr>
              <a:t>&gt;</a:t>
            </a:r>
            <a:r>
              <a:rPr lang="en-US" altLang="en-US" sz="2000" dirty="0">
                <a:solidFill>
                  <a:schemeClr val="tx1">
                    <a:lumMod val="50000"/>
                  </a:schemeClr>
                </a:solidFill>
                <a:latin typeface="Helvetica Light" charset="0"/>
                <a:ea typeface="Helvetica Light" charset="0"/>
                <a:cs typeface="Helvetica Light" charset="0"/>
              </a:rPr>
              <a:t> and </a:t>
            </a:r>
            <a:r>
              <a:rPr lang="en-US" altLang="en-US" sz="2000" dirty="0">
                <a:solidFill>
                  <a:srgbClr val="7030A0"/>
                </a:solidFill>
                <a:latin typeface="Courier New" charset="0"/>
                <a:ea typeface="Courier New" charset="0"/>
                <a:cs typeface="Courier New" charset="0"/>
              </a:rPr>
              <a:t>&lt;</a:t>
            </a:r>
            <a:r>
              <a:rPr lang="en-US" altLang="en-US" sz="2000" dirty="0" err="1">
                <a:solidFill>
                  <a:srgbClr val="7030A0"/>
                </a:solidFill>
                <a:latin typeface="Courier New" charset="0"/>
                <a:ea typeface="Courier New" charset="0"/>
                <a:cs typeface="Courier New" charset="0"/>
              </a:rPr>
              <a:t>stmt</a:t>
            </a:r>
            <a:r>
              <a:rPr lang="en-US" altLang="en-US" sz="2000" dirty="0">
                <a:solidFill>
                  <a:srgbClr val="7030A0"/>
                </a:solidFill>
                <a:latin typeface="Courier New" charset="0"/>
                <a:ea typeface="Courier New" charset="0"/>
                <a:cs typeface="Courier New" charset="0"/>
              </a:rPr>
              <a:t>&gt;</a:t>
            </a:r>
            <a:r>
              <a:rPr lang="en-US" altLang="en-US" sz="2000" dirty="0">
                <a:solidFill>
                  <a:schemeClr val="tx1">
                    <a:lumMod val="50000"/>
                  </a:schemeClr>
                </a:solidFill>
                <a:latin typeface="Helvetica Light" charset="0"/>
                <a:ea typeface="Helvetica Light" charset="0"/>
                <a:cs typeface="Helvetica Light" charset="0"/>
              </a:rPr>
              <a:t> are </a:t>
            </a:r>
            <a:r>
              <a:rPr lang="en-US" altLang="en-US" sz="2000" dirty="0">
                <a:solidFill>
                  <a:schemeClr val="accent1"/>
                </a:solidFill>
                <a:latin typeface="Helvetica Light" charset="0"/>
                <a:ea typeface="Helvetica Light" charset="0"/>
                <a:cs typeface="Helvetica Light" charset="0"/>
              </a:rPr>
              <a:t>nonterminal</a:t>
            </a:r>
            <a:r>
              <a:rPr lang="en-US" altLang="en-US" sz="2000" dirty="0">
                <a:solidFill>
                  <a:schemeClr val="tx1">
                    <a:lumMod val="50000"/>
                  </a:schemeClr>
                </a:solidFill>
                <a:latin typeface="Helvetica Light" charset="0"/>
                <a:ea typeface="Helvetica Light" charset="0"/>
                <a:cs typeface="Helvetica Light" charset="0"/>
              </a:rPr>
              <a:t> and </a:t>
            </a:r>
            <a:r>
              <a:rPr lang="en-US" altLang="en-US" sz="2000" dirty="0">
                <a:solidFill>
                  <a:srgbClr val="7030A0"/>
                </a:solidFill>
                <a:latin typeface="Courier New" charset="0"/>
                <a:ea typeface="Courier New" charset="0"/>
                <a:cs typeface="Courier New" charset="0"/>
              </a:rPr>
              <a:t>while</a:t>
            </a:r>
            <a:r>
              <a:rPr lang="en-US" altLang="en-US" sz="2000" dirty="0">
                <a:solidFill>
                  <a:schemeClr val="tx1">
                    <a:lumMod val="50000"/>
                  </a:schemeClr>
                </a:solidFill>
                <a:latin typeface="Helvetica Light" charset="0"/>
                <a:ea typeface="Helvetica Light" charset="0"/>
                <a:cs typeface="Helvetica Light" charset="0"/>
              </a:rPr>
              <a:t> and </a:t>
            </a:r>
            <a:r>
              <a:rPr lang="en-US" altLang="en-US" sz="2000" dirty="0">
                <a:solidFill>
                  <a:srgbClr val="7030A0"/>
                </a:solidFill>
                <a:latin typeface="Courier New" charset="0"/>
                <a:ea typeface="Courier New" charset="0"/>
                <a:cs typeface="Courier New" charset="0"/>
              </a:rPr>
              <a:t>do</a:t>
            </a:r>
            <a:r>
              <a:rPr lang="en-US" altLang="en-US" sz="2000" dirty="0">
                <a:solidFill>
                  <a:schemeClr val="tx1">
                    <a:lumMod val="50000"/>
                  </a:schemeClr>
                </a:solidFill>
                <a:latin typeface="Helvetica Light" charset="0"/>
                <a:ea typeface="Helvetica Light" charset="0"/>
                <a:cs typeface="Helvetica Light" charset="0"/>
              </a:rPr>
              <a:t> are terminal symbols (to be precise, if they are tokens they will also need the category they belong to).</a:t>
            </a:r>
            <a:endParaRPr lang="en-US" sz="1100" dirty="0">
              <a:latin typeface="Helvetica Light" charset="0"/>
              <a:ea typeface="Helvetica Light" charset="0"/>
              <a:cs typeface="Helvetica Light" charset="0"/>
            </a:endParaRPr>
          </a:p>
        </p:txBody>
      </p:sp>
      <p:sp>
        <p:nvSpPr>
          <p:cNvPr id="3" name="TextBox 2"/>
          <p:cNvSpPr txBox="1"/>
          <p:nvPr/>
        </p:nvSpPr>
        <p:spPr>
          <a:xfrm>
            <a:off x="1244338" y="1225485"/>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2456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144" y="1777429"/>
            <a:ext cx="8609744" cy="4839128"/>
          </a:xfrm>
        </p:spPr>
        <p:txBody>
          <a:bodyPr>
            <a:normAutofit/>
          </a:bodyPr>
          <a:lstStyle/>
          <a:p>
            <a:pPr marL="225425" lvl="1" indent="-225425">
              <a:spcBef>
                <a:spcPts val="750"/>
              </a:spcBef>
              <a:buFontTx/>
              <a:buChar char="•"/>
              <a:defRPr/>
            </a:pPr>
            <a:r>
              <a:rPr lang="en-US" altLang="en-US" sz="2000" dirty="0">
                <a:solidFill>
                  <a:schemeClr val="tx1">
                    <a:lumMod val="50000"/>
                  </a:schemeClr>
                </a:solidFill>
                <a:latin typeface="Helvetica Light" charset="0"/>
                <a:ea typeface="Helvetica Light" charset="0"/>
                <a:cs typeface="Helvetica Light" charset="0"/>
              </a:rPr>
              <a:t>A</a:t>
            </a:r>
            <a:r>
              <a:rPr lang="en-US" altLang="en-US" sz="2000" dirty="0">
                <a:solidFill>
                  <a:srgbClr val="000000"/>
                </a:solidFill>
                <a:latin typeface="Helvetica Light" charset="0"/>
                <a:ea typeface="Helvetica Light" charset="0"/>
                <a:cs typeface="Helvetica Light" charset="0"/>
              </a:rPr>
              <a:t> </a:t>
            </a:r>
            <a:r>
              <a:rPr lang="en-US" altLang="en-US" sz="2000" dirty="0">
                <a:solidFill>
                  <a:srgbClr val="7030A0"/>
                </a:solidFill>
                <a:latin typeface="Helvetica Light" charset="0"/>
                <a:ea typeface="Helvetica Light" charset="0"/>
                <a:cs typeface="Helvetica Light" charset="0"/>
              </a:rPr>
              <a:t>rule</a:t>
            </a:r>
            <a:r>
              <a:rPr lang="en-US" altLang="en-US" sz="2000" dirty="0">
                <a:solidFill>
                  <a:srgbClr val="000000"/>
                </a:solidFill>
                <a:latin typeface="Helvetica Light" charset="0"/>
                <a:ea typeface="Helvetica Light" charset="0"/>
                <a:cs typeface="Helvetica Light" charset="0"/>
              </a:rPr>
              <a:t> has a </a:t>
            </a:r>
            <a:r>
              <a:rPr lang="en-US" altLang="en-US" sz="2000" dirty="0">
                <a:solidFill>
                  <a:schemeClr val="accent1"/>
                </a:solidFill>
                <a:latin typeface="Helvetica Light" charset="0"/>
                <a:ea typeface="Helvetica Light" charset="0"/>
                <a:cs typeface="Helvetica Light" charset="0"/>
              </a:rPr>
              <a:t>left-hand side (LHS)</a:t>
            </a:r>
            <a:r>
              <a:rPr lang="en-US" altLang="en-US" sz="2000" dirty="0">
                <a:solidFill>
                  <a:srgbClr val="000000"/>
                </a:solidFill>
                <a:latin typeface="Helvetica Light" charset="0"/>
                <a:ea typeface="Helvetica Light" charset="0"/>
                <a:cs typeface="Helvetica Light" charset="0"/>
              </a:rPr>
              <a:t> which is a single non-terminal symbol and a </a:t>
            </a:r>
            <a:r>
              <a:rPr lang="en-US" altLang="en-US" sz="2000" dirty="0">
                <a:solidFill>
                  <a:schemeClr val="accent3">
                    <a:lumMod val="75000"/>
                  </a:schemeClr>
                </a:solidFill>
                <a:latin typeface="Helvetica Light" charset="0"/>
                <a:ea typeface="Helvetica Light" charset="0"/>
                <a:cs typeface="Helvetica Light" charset="0"/>
              </a:rPr>
              <a:t>right-hand side (RHS)</a:t>
            </a:r>
            <a:r>
              <a:rPr lang="en-US" altLang="en-US" sz="2000" dirty="0">
                <a:solidFill>
                  <a:srgbClr val="000000"/>
                </a:solidFill>
                <a:latin typeface="Helvetica Light" charset="0"/>
                <a:ea typeface="Helvetica Light" charset="0"/>
                <a:cs typeface="Helvetica Light" charset="0"/>
              </a:rPr>
              <a:t>, one or more terminal or nonterminal symbols.</a:t>
            </a:r>
            <a:br>
              <a:rPr lang="en-US" altLang="en-US" sz="2000" dirty="0">
                <a:solidFill>
                  <a:srgbClr val="000000"/>
                </a:solidFill>
                <a:latin typeface="Helvetica Light" charset="0"/>
                <a:ea typeface="Helvetica Light" charset="0"/>
                <a:cs typeface="Helvetica Light" charset="0"/>
              </a:rPr>
            </a:br>
            <a:r>
              <a:rPr lang="en-US" altLang="en-US" sz="2000" dirty="0">
                <a:solidFill>
                  <a:srgbClr val="000000"/>
                </a:solidFill>
                <a:latin typeface="Helvetica Light" charset="0"/>
                <a:ea typeface="Helvetica Light" charset="0"/>
                <a:cs typeface="Helvetica Light" charset="0"/>
              </a:rPr>
              <a:t>	</a:t>
            </a:r>
            <a:br>
              <a:rPr lang="en-US" altLang="en-US" sz="2000" dirty="0">
                <a:solidFill>
                  <a:srgbClr val="000000"/>
                </a:solidFill>
                <a:latin typeface="Helvetica Light" charset="0"/>
                <a:ea typeface="Helvetica Light" charset="0"/>
                <a:cs typeface="Helvetica Light" charset="0"/>
              </a:rPr>
            </a:br>
            <a:r>
              <a:rPr lang="en-US" altLang="en-US" sz="2000" dirty="0">
                <a:solidFill>
                  <a:srgbClr val="000000"/>
                </a:solidFill>
                <a:latin typeface="Helvetica Light" charset="0"/>
                <a:ea typeface="Helvetica Light" charset="0"/>
                <a:cs typeface="Helvetica Light" charset="0"/>
              </a:rPr>
              <a:t>	</a:t>
            </a:r>
            <a:r>
              <a:rPr lang="en-US" altLang="en-US" sz="2000" dirty="0">
                <a:solidFill>
                  <a:schemeClr val="tx2"/>
                </a:solidFill>
                <a:latin typeface="Courier New" charset="0"/>
                <a:ea typeface="Courier New" charset="0"/>
                <a:cs typeface="Courier New" charset="0"/>
              </a:rPr>
              <a:t>&lt;</a:t>
            </a:r>
            <a:r>
              <a:rPr lang="en-US" altLang="en-US" sz="2000" dirty="0" err="1">
                <a:solidFill>
                  <a:schemeClr val="tx2"/>
                </a:solidFill>
                <a:latin typeface="Courier New" charset="0"/>
                <a:ea typeface="Courier New" charset="0"/>
                <a:cs typeface="Courier New" charset="0"/>
              </a:rPr>
              <a:t>while_stmt</a:t>
            </a:r>
            <a:r>
              <a:rPr lang="en-US" altLang="en-US" sz="2000" dirty="0">
                <a:solidFill>
                  <a:schemeClr val="tx2"/>
                </a:solidFill>
                <a:latin typeface="Courier New" charset="0"/>
                <a:ea typeface="Courier New" charset="0"/>
                <a:cs typeface="Courier New" charset="0"/>
              </a:rPr>
              <a:t>&gt; </a:t>
            </a:r>
            <a:r>
              <a:rPr lang="en-US" altLang="en-US" sz="2000" dirty="0">
                <a:solidFill>
                  <a:srgbClr val="7030A0"/>
                </a:solidFill>
                <a:latin typeface="Courier New" charset="0"/>
                <a:ea typeface="Courier New" charset="0"/>
                <a:cs typeface="Courier New" charset="0"/>
              </a:rPr>
              <a:t>::= </a:t>
            </a:r>
            <a:r>
              <a:rPr lang="en-US" altLang="en-US" sz="2000" dirty="0">
                <a:solidFill>
                  <a:schemeClr val="accent3">
                    <a:lumMod val="75000"/>
                  </a:schemeClr>
                </a:solidFill>
                <a:latin typeface="Courier New" charset="0"/>
                <a:ea typeface="Courier New" charset="0"/>
                <a:cs typeface="Courier New" charset="0"/>
              </a:rPr>
              <a:t>while &lt;</a:t>
            </a:r>
            <a:r>
              <a:rPr lang="en-US" altLang="en-US" sz="2000" dirty="0" err="1">
                <a:solidFill>
                  <a:schemeClr val="accent3">
                    <a:lumMod val="75000"/>
                  </a:schemeClr>
                </a:solidFill>
                <a:latin typeface="Courier New" charset="0"/>
                <a:ea typeface="Courier New" charset="0"/>
                <a:cs typeface="Courier New" charset="0"/>
              </a:rPr>
              <a:t>logic_expr</a:t>
            </a:r>
            <a:r>
              <a:rPr lang="en-US" altLang="en-US" sz="2000" dirty="0">
                <a:solidFill>
                  <a:schemeClr val="accent3">
                    <a:lumMod val="75000"/>
                  </a:schemeClr>
                </a:solidFill>
                <a:latin typeface="Courier New" charset="0"/>
                <a:ea typeface="Courier New" charset="0"/>
                <a:cs typeface="Courier New" charset="0"/>
              </a:rPr>
              <a:t>&gt; do &lt;</a:t>
            </a:r>
            <a:r>
              <a:rPr lang="en-US" altLang="en-US" sz="2000" dirty="0" err="1">
                <a:solidFill>
                  <a:schemeClr val="accent3">
                    <a:lumMod val="75000"/>
                  </a:schemeClr>
                </a:solidFill>
                <a:latin typeface="Courier New" charset="0"/>
                <a:ea typeface="Courier New" charset="0"/>
                <a:cs typeface="Courier New" charset="0"/>
              </a:rPr>
              <a:t>stmt</a:t>
            </a:r>
            <a:r>
              <a:rPr lang="en-US" altLang="en-US" sz="2000" dirty="0">
                <a:solidFill>
                  <a:schemeClr val="accent3">
                    <a:lumMod val="75000"/>
                  </a:schemeClr>
                </a:solidFill>
                <a:latin typeface="Courier New" charset="0"/>
                <a:ea typeface="Courier New" charset="0"/>
                <a:cs typeface="Courier New" charset="0"/>
              </a:rPr>
              <a:t>&gt;</a:t>
            </a:r>
            <a:br>
              <a:rPr lang="en-US" altLang="en-US" sz="2000" dirty="0">
                <a:solidFill>
                  <a:schemeClr val="accent3">
                    <a:lumMod val="75000"/>
                  </a:schemeClr>
                </a:solidFill>
                <a:latin typeface="Courier New" charset="0"/>
                <a:ea typeface="Courier New" charset="0"/>
                <a:cs typeface="Courier New" charset="0"/>
              </a:rPr>
            </a:br>
            <a:endParaRPr lang="en-US" altLang="en-US" sz="2000" dirty="0">
              <a:solidFill>
                <a:schemeClr val="accent3">
                  <a:lumMod val="75000"/>
                </a:schemeClr>
              </a:solidFill>
              <a:latin typeface="Courier New" charset="0"/>
              <a:ea typeface="Courier New" charset="0"/>
              <a:cs typeface="Courier New" charset="0"/>
            </a:endParaRPr>
          </a:p>
          <a:p>
            <a:pPr marL="225425" indent="-225425" eaLnBrk="1" hangingPunct="1">
              <a:buFontTx/>
              <a:buChar char="•"/>
              <a:defRPr/>
            </a:pPr>
            <a:r>
              <a:rPr lang="en-US" altLang="en-US" sz="2000" dirty="0">
                <a:solidFill>
                  <a:schemeClr val="tx1">
                    <a:lumMod val="50000"/>
                  </a:schemeClr>
                </a:solidFill>
                <a:latin typeface="Helvetica Light" charset="0"/>
                <a:ea typeface="Helvetica Light" charset="0"/>
                <a:cs typeface="Helvetica Light" charset="0"/>
              </a:rPr>
              <a:t>A </a:t>
            </a:r>
            <a:r>
              <a:rPr lang="en-US" altLang="en-US" sz="2000" dirty="0">
                <a:solidFill>
                  <a:schemeClr val="accent1"/>
                </a:solidFill>
                <a:latin typeface="Helvetica Light" charset="0"/>
                <a:ea typeface="Helvetica Light" charset="0"/>
                <a:cs typeface="Helvetica Light" charset="0"/>
              </a:rPr>
              <a:t>nonterminal symbol</a:t>
            </a:r>
            <a:r>
              <a:rPr lang="en-US" altLang="en-US" sz="2000" dirty="0">
                <a:solidFill>
                  <a:schemeClr val="tx1">
                    <a:lumMod val="50000"/>
                  </a:schemeClr>
                </a:solidFill>
                <a:latin typeface="Helvetica Light" charset="0"/>
                <a:ea typeface="Helvetica Light" charset="0"/>
                <a:cs typeface="Helvetica Light" charset="0"/>
              </a:rPr>
              <a:t> is </a:t>
            </a:r>
            <a:r>
              <a:rPr lang="ja-JP" altLang="en-US" sz="2000" dirty="0">
                <a:solidFill>
                  <a:schemeClr val="tx1">
                    <a:lumMod val="50000"/>
                  </a:schemeClr>
                </a:solidFill>
                <a:latin typeface="Helvetica Light" charset="0"/>
                <a:ea typeface="Helvetica Light" charset="0"/>
                <a:cs typeface="Helvetica Light" charset="0"/>
              </a:rPr>
              <a:t>“</a:t>
            </a:r>
            <a:r>
              <a:rPr lang="en-US" altLang="en-US" sz="2000" dirty="0">
                <a:solidFill>
                  <a:schemeClr val="tx1">
                    <a:lumMod val="50000"/>
                  </a:schemeClr>
                </a:solidFill>
                <a:latin typeface="Helvetica Light" charset="0"/>
                <a:ea typeface="Helvetica Light" charset="0"/>
                <a:cs typeface="Helvetica Light" charset="0"/>
              </a:rPr>
              <a:t>defined</a:t>
            </a:r>
            <a:r>
              <a:rPr lang="ja-JP" altLang="en-US" sz="2000" dirty="0">
                <a:solidFill>
                  <a:schemeClr val="tx1">
                    <a:lumMod val="50000"/>
                  </a:schemeClr>
                </a:solidFill>
                <a:latin typeface="Helvetica Light" charset="0"/>
                <a:ea typeface="Helvetica Light" charset="0"/>
                <a:cs typeface="Helvetica Light" charset="0"/>
              </a:rPr>
              <a:t>”</a:t>
            </a:r>
            <a:r>
              <a:rPr lang="en-US" altLang="en-US" sz="2000" dirty="0">
                <a:solidFill>
                  <a:schemeClr val="tx1">
                    <a:lumMod val="50000"/>
                  </a:schemeClr>
                </a:solidFill>
                <a:latin typeface="Helvetica Light" charset="0"/>
                <a:ea typeface="Helvetica Light" charset="0"/>
                <a:cs typeface="Helvetica Light" charset="0"/>
              </a:rPr>
              <a:t> by one or more rules.</a:t>
            </a:r>
          </a:p>
          <a:p>
            <a:pPr marL="225425" indent="-225425" eaLnBrk="1" hangingPunct="1">
              <a:buFontTx/>
              <a:buChar char="•"/>
              <a:defRPr/>
            </a:pPr>
            <a:r>
              <a:rPr lang="en-US" altLang="en-US" sz="2000" dirty="0">
                <a:solidFill>
                  <a:schemeClr val="tx1">
                    <a:lumMod val="50000"/>
                  </a:schemeClr>
                </a:solidFill>
                <a:latin typeface="Helvetica Light" charset="0"/>
                <a:ea typeface="Helvetica Light" charset="0"/>
                <a:cs typeface="Helvetica Light" charset="0"/>
              </a:rPr>
              <a:t>Multiple rules can be combined with the | symbol so that</a:t>
            </a:r>
            <a:br>
              <a:rPr lang="en-US" altLang="en-US" sz="2000" dirty="0">
                <a:solidFill>
                  <a:schemeClr val="tx1">
                    <a:lumMod val="50000"/>
                  </a:schemeClr>
                </a:solidFill>
                <a:latin typeface="Helvetica Light" charset="0"/>
                <a:ea typeface="Helvetica Light" charset="0"/>
                <a:cs typeface="Helvetica Light" charset="0"/>
              </a:rPr>
            </a:br>
            <a:endParaRPr lang="en-US" altLang="en-US" sz="2000" dirty="0">
              <a:solidFill>
                <a:schemeClr val="tx1">
                  <a:lumMod val="50000"/>
                </a:schemeClr>
              </a:solidFill>
              <a:latin typeface="Helvetica Light" charset="0"/>
              <a:ea typeface="Helvetica Light" charset="0"/>
              <a:cs typeface="Helvetica Light" charset="0"/>
            </a:endParaRPr>
          </a:p>
          <a:p>
            <a:pPr marL="339725" lvl="1" indent="0" eaLnBrk="1" hangingPunct="1">
              <a:buFont typeface="Times" charset="0"/>
              <a:buNone/>
              <a:defRPr/>
            </a:pPr>
            <a:r>
              <a:rPr altLang="en-US" sz="2000" dirty="0">
                <a:solidFill>
                  <a:srgbClr val="7030A0"/>
                </a:solidFill>
                <a:latin typeface="Courier New" charset="0"/>
                <a:ea typeface="Courier New" charset="0"/>
                <a:cs typeface="Courier New" charset="0"/>
              </a:rPr>
              <a:t>&lt;stmts&gt; ::= &lt;stmt&gt;</a:t>
            </a:r>
          </a:p>
          <a:p>
            <a:pPr marL="339725" lvl="1" indent="0" eaLnBrk="1" hangingPunct="1">
              <a:buFont typeface="Times" charset="0"/>
              <a:buNone/>
              <a:defRPr/>
            </a:pPr>
            <a:r>
              <a:rPr altLang="en-US" sz="2000" dirty="0">
                <a:solidFill>
                  <a:srgbClr val="7030A0"/>
                </a:solidFill>
                <a:latin typeface="Courier New" charset="0"/>
                <a:ea typeface="Courier New" charset="0"/>
                <a:cs typeface="Courier New" charset="0"/>
              </a:rPr>
              <a:t>&lt;stmts&gt; ::= &lt;stmt&gt; ; &lt;stmts&gt;</a:t>
            </a:r>
            <a:endParaRPr lang="en-US" altLang="en-US" sz="2000" dirty="0">
              <a:solidFill>
                <a:srgbClr val="7030A0"/>
              </a:solidFill>
              <a:latin typeface="Courier New" charset="0"/>
              <a:ea typeface="Courier New" charset="0"/>
              <a:cs typeface="Courier New" charset="0"/>
            </a:endParaRPr>
          </a:p>
          <a:p>
            <a:pPr marL="339725" lvl="1" indent="0" eaLnBrk="1" hangingPunct="1">
              <a:buFont typeface="Times" charset="0"/>
              <a:buNone/>
              <a:defRPr/>
            </a:pPr>
            <a:br>
              <a:rPr lang="en-US" altLang="en-US" sz="2000" dirty="0">
                <a:solidFill>
                  <a:schemeClr val="tx1">
                    <a:lumMod val="50000"/>
                  </a:schemeClr>
                </a:solidFill>
                <a:latin typeface="Helvetica Light" charset="0"/>
                <a:ea typeface="Helvetica Light" charset="0"/>
                <a:cs typeface="Helvetica Light" charset="0"/>
              </a:rPr>
            </a:br>
            <a:r>
              <a:rPr lang="en-US" altLang="en-US" sz="2000" dirty="0">
                <a:solidFill>
                  <a:schemeClr val="tx1">
                    <a:lumMod val="50000"/>
                  </a:schemeClr>
                </a:solidFill>
                <a:latin typeface="Helvetica Light" charset="0"/>
                <a:ea typeface="Helvetica Light" charset="0"/>
                <a:cs typeface="Helvetica Light" charset="0"/>
              </a:rPr>
              <a:t>is equivalent to</a:t>
            </a:r>
            <a:br>
              <a:rPr lang="en-US" altLang="en-US" sz="2000" dirty="0">
                <a:solidFill>
                  <a:schemeClr val="tx1">
                    <a:lumMod val="50000"/>
                  </a:schemeClr>
                </a:solidFill>
                <a:latin typeface="Helvetica Light" charset="0"/>
                <a:ea typeface="Helvetica Light" charset="0"/>
                <a:cs typeface="Helvetica Light" charset="0"/>
              </a:rPr>
            </a:br>
            <a:br>
              <a:rPr lang="en-US" altLang="en-US" sz="2000" dirty="0">
                <a:solidFill>
                  <a:schemeClr val="tx1">
                    <a:lumMod val="50000"/>
                  </a:schemeClr>
                </a:solidFill>
                <a:latin typeface="Helvetica Light" charset="0"/>
                <a:ea typeface="Helvetica Light" charset="0"/>
                <a:cs typeface="Helvetica Light" charset="0"/>
              </a:rPr>
            </a:br>
            <a:r>
              <a:rPr lang="en-US" altLang="en-US" sz="2000" dirty="0">
                <a:solidFill>
                  <a:srgbClr val="7030A0"/>
                </a:solidFill>
                <a:latin typeface="Courier New" charset="0"/>
                <a:ea typeface="Courier New" charset="0"/>
                <a:cs typeface="Courier New" charset="0"/>
              </a:rPr>
              <a:t>&lt;</a:t>
            </a:r>
            <a:r>
              <a:rPr lang="en-US" altLang="en-US" sz="2000" dirty="0" err="1">
                <a:solidFill>
                  <a:srgbClr val="7030A0"/>
                </a:solidFill>
                <a:latin typeface="Courier New" charset="0"/>
                <a:ea typeface="Courier New" charset="0"/>
                <a:cs typeface="Courier New" charset="0"/>
              </a:rPr>
              <a:t>stmts</a:t>
            </a:r>
            <a:r>
              <a:rPr lang="en-US" altLang="en-US" sz="2000" dirty="0">
                <a:solidFill>
                  <a:srgbClr val="7030A0"/>
                </a:solidFill>
                <a:latin typeface="Courier New" charset="0"/>
                <a:ea typeface="Courier New" charset="0"/>
                <a:cs typeface="Courier New" charset="0"/>
              </a:rPr>
              <a:t>&gt; ::= &lt;</a:t>
            </a:r>
            <a:r>
              <a:rPr lang="en-US" altLang="en-US" sz="2000" dirty="0" err="1">
                <a:solidFill>
                  <a:srgbClr val="7030A0"/>
                </a:solidFill>
                <a:latin typeface="Courier New" charset="0"/>
                <a:ea typeface="Courier New" charset="0"/>
                <a:cs typeface="Courier New" charset="0"/>
              </a:rPr>
              <a:t>stmt</a:t>
            </a:r>
            <a:r>
              <a:rPr lang="en-US" altLang="en-US" sz="2000" dirty="0">
                <a:solidFill>
                  <a:srgbClr val="7030A0"/>
                </a:solidFill>
                <a:latin typeface="Courier New" charset="0"/>
                <a:ea typeface="Courier New" charset="0"/>
                <a:cs typeface="Courier New" charset="0"/>
              </a:rPr>
              <a:t>&gt; | &lt;</a:t>
            </a:r>
            <a:r>
              <a:rPr lang="en-US" altLang="en-US" sz="2000" dirty="0" err="1">
                <a:solidFill>
                  <a:srgbClr val="7030A0"/>
                </a:solidFill>
                <a:latin typeface="Courier New" charset="0"/>
                <a:ea typeface="Courier New" charset="0"/>
                <a:cs typeface="Courier New" charset="0"/>
              </a:rPr>
              <a:t>stmt</a:t>
            </a:r>
            <a:r>
              <a:rPr lang="en-US" altLang="en-US" sz="2000" dirty="0">
                <a:solidFill>
                  <a:srgbClr val="7030A0"/>
                </a:solidFill>
                <a:latin typeface="Courier New" charset="0"/>
                <a:ea typeface="Courier New" charset="0"/>
                <a:cs typeface="Courier New" charset="0"/>
              </a:rPr>
              <a:t>&gt; ; &lt;</a:t>
            </a:r>
            <a:r>
              <a:rPr lang="en-US" altLang="en-US" sz="2000" dirty="0" err="1">
                <a:solidFill>
                  <a:srgbClr val="7030A0"/>
                </a:solidFill>
                <a:latin typeface="Courier New" charset="0"/>
                <a:ea typeface="Courier New" charset="0"/>
                <a:cs typeface="Courier New" charset="0"/>
              </a:rPr>
              <a:t>stmts</a:t>
            </a:r>
            <a:r>
              <a:rPr lang="en-US" altLang="en-US" sz="2000" dirty="0">
                <a:solidFill>
                  <a:srgbClr val="7030A0"/>
                </a:solidFill>
                <a:latin typeface="Courier New" charset="0"/>
                <a:ea typeface="Courier New" charset="0"/>
                <a:cs typeface="Courier New" charset="0"/>
              </a:rPr>
              <a:t>&gt;</a:t>
            </a:r>
          </a:p>
        </p:txBody>
      </p:sp>
      <p:sp>
        <p:nvSpPr>
          <p:cNvPr id="5" name="Rectangle 3"/>
          <p:cNvSpPr txBox="1">
            <a:spLocks noChangeArrowheads="1"/>
          </p:cNvSpPr>
          <p:nvPr/>
        </p:nvSpPr>
        <p:spPr bwMode="auto">
          <a:xfrm>
            <a:off x="425196" y="962785"/>
            <a:ext cx="7886700" cy="86843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400">
                <a:ea typeface="ＭＳ Ｐゴシック" charset="0"/>
                <a:cs typeface="Georgia" charset="0"/>
              </a:rPr>
              <a:t>BNF</a:t>
            </a:r>
            <a:endParaRPr lang="en-US" sz="4400" dirty="0">
              <a:ea typeface="ＭＳ Ｐゴシック" charset="0"/>
              <a:cs typeface="Georgia" charset="0"/>
            </a:endParaRPr>
          </a:p>
        </p:txBody>
      </p:sp>
    </p:spTree>
    <p:extLst>
      <p:ext uri="{BB962C8B-B14F-4D97-AF65-F5344CB8AC3E}">
        <p14:creationId xmlns:p14="http://schemas.microsoft.com/office/powerpoint/2010/main" val="15666491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144" y="1777429"/>
            <a:ext cx="8609744" cy="4839128"/>
          </a:xfrm>
        </p:spPr>
        <p:txBody>
          <a:bodyPr>
            <a:normAutofit/>
          </a:bodyPr>
          <a:lstStyle/>
          <a:p>
            <a:pPr marL="225425" indent="-225425" eaLnBrk="1" hangingPunct="1">
              <a:buFontTx/>
              <a:buChar char="•"/>
              <a:defRPr/>
            </a:pPr>
            <a:r>
              <a:rPr lang="en-US" altLang="en-US" sz="2000" dirty="0">
                <a:solidFill>
                  <a:schemeClr val="tx1">
                    <a:lumMod val="50000"/>
                  </a:schemeClr>
                </a:solidFill>
                <a:latin typeface="Helvetica Light" charset="0"/>
                <a:ea typeface="Helvetica Light" charset="0"/>
                <a:cs typeface="Helvetica Light" charset="0"/>
              </a:rPr>
              <a:t>A grammar is defined by a </a:t>
            </a:r>
            <a:r>
              <a:rPr lang="en-US" altLang="en-US" sz="2000" dirty="0">
                <a:solidFill>
                  <a:schemeClr val="accent3">
                    <a:lumMod val="75000"/>
                  </a:schemeClr>
                </a:solidFill>
                <a:latin typeface="Helvetica Light" charset="0"/>
                <a:ea typeface="Helvetica Light" charset="0"/>
                <a:cs typeface="Helvetica Light" charset="0"/>
              </a:rPr>
              <a:t>set of terminals (tokens)</a:t>
            </a:r>
            <a:r>
              <a:rPr lang="en-US" altLang="en-US" sz="2000" dirty="0">
                <a:solidFill>
                  <a:schemeClr val="tx1">
                    <a:lumMod val="50000"/>
                  </a:schemeClr>
                </a:solidFill>
                <a:latin typeface="Helvetica Light" charset="0"/>
                <a:ea typeface="Helvetica Light" charset="0"/>
                <a:cs typeface="Helvetica Light" charset="0"/>
              </a:rPr>
              <a:t>, a set of  </a:t>
            </a:r>
            <a:r>
              <a:rPr lang="en-US" altLang="en-US" sz="2000" dirty="0" err="1">
                <a:solidFill>
                  <a:schemeClr val="tx2"/>
                </a:solidFill>
                <a:latin typeface="Helvetica Light" charset="0"/>
                <a:ea typeface="Helvetica Light" charset="0"/>
                <a:cs typeface="Helvetica Light" charset="0"/>
              </a:rPr>
              <a:t>nonterminals</a:t>
            </a:r>
            <a:r>
              <a:rPr lang="en-US" altLang="en-US" sz="2000" dirty="0">
                <a:solidFill>
                  <a:schemeClr val="tx1">
                    <a:lumMod val="50000"/>
                  </a:schemeClr>
                </a:solidFill>
                <a:latin typeface="Helvetica Light" charset="0"/>
                <a:ea typeface="Helvetica Light" charset="0"/>
                <a:cs typeface="Helvetica Light" charset="0"/>
              </a:rPr>
              <a:t>, a designated </a:t>
            </a:r>
            <a:r>
              <a:rPr lang="en-US" altLang="en-US" sz="2000" b="1" dirty="0">
                <a:solidFill>
                  <a:schemeClr val="tx2"/>
                </a:solidFill>
                <a:latin typeface="Helvetica Light" charset="0"/>
                <a:ea typeface="Helvetica Light" charset="0"/>
                <a:cs typeface="Helvetica Light" charset="0"/>
              </a:rPr>
              <a:t>nonterminal start symbol</a:t>
            </a:r>
            <a:r>
              <a:rPr lang="en-US" altLang="en-US" sz="2000" dirty="0">
                <a:solidFill>
                  <a:schemeClr val="tx1">
                    <a:lumMod val="50000"/>
                  </a:schemeClr>
                </a:solidFill>
                <a:latin typeface="Helvetica Light" charset="0"/>
                <a:ea typeface="Helvetica Light" charset="0"/>
                <a:cs typeface="Helvetica Light" charset="0"/>
              </a:rPr>
              <a:t>, and a finite nonempty set of </a:t>
            </a:r>
            <a:r>
              <a:rPr lang="en-US" altLang="en-US" sz="2000" dirty="0">
                <a:solidFill>
                  <a:srgbClr val="7030A0"/>
                </a:solidFill>
                <a:latin typeface="Helvetica Light" charset="0"/>
                <a:ea typeface="Helvetica Light" charset="0"/>
                <a:cs typeface="Helvetica Light" charset="0"/>
              </a:rPr>
              <a:t>rules</a:t>
            </a:r>
          </a:p>
        </p:txBody>
      </p:sp>
      <p:sp>
        <p:nvSpPr>
          <p:cNvPr id="8" name="Rectangle 1027"/>
          <p:cNvSpPr txBox="1">
            <a:spLocks noChangeArrowheads="1"/>
          </p:cNvSpPr>
          <p:nvPr/>
        </p:nvSpPr>
        <p:spPr bwMode="auto">
          <a:xfrm>
            <a:off x="495300" y="3146076"/>
            <a:ext cx="7886700" cy="381338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2000" b="1" dirty="0">
                <a:solidFill>
                  <a:schemeClr val="tx2"/>
                </a:solidFill>
                <a:latin typeface="Courier New"/>
                <a:cs typeface="Courier New"/>
              </a:rPr>
              <a:t>&lt;sentence&gt;</a:t>
            </a:r>
            <a:r>
              <a:rPr lang="en-AU" sz="2000" b="1" dirty="0">
                <a:solidFill>
                  <a:srgbClr val="7030A0"/>
                </a:solidFill>
                <a:latin typeface="Courier New"/>
                <a:cs typeface="Courier New"/>
              </a:rPr>
              <a:t>    </a:t>
            </a:r>
            <a:r>
              <a:rPr lang="en-AU" sz="2000" dirty="0">
                <a:solidFill>
                  <a:srgbClr val="7030A0"/>
                </a:solidFill>
                <a:latin typeface="Courier New"/>
                <a:cs typeface="Courier New"/>
              </a:rPr>
              <a:t>::= </a:t>
            </a:r>
            <a:r>
              <a:rPr lang="en-AU" sz="2000" dirty="0">
                <a:solidFill>
                  <a:schemeClr val="tx2"/>
                </a:solidFill>
                <a:latin typeface="Courier New"/>
                <a:cs typeface="Courier New"/>
              </a:rPr>
              <a:t>&lt;noun-phrase&gt;&lt;verb-phrase&gt;</a:t>
            </a:r>
            <a:r>
              <a:rPr lang="en-AU" sz="2000" dirty="0">
                <a:solidFill>
                  <a:schemeClr val="accent3">
                    <a:lumMod val="75000"/>
                  </a:schemeClr>
                </a:solidFill>
                <a:latin typeface="Courier New"/>
                <a:cs typeface="Courier New"/>
              </a:rPr>
              <a:t>.</a:t>
            </a:r>
          </a:p>
          <a:p>
            <a:pPr lvl="1" fontAlgn="auto">
              <a:spcAft>
                <a:spcPts val="0"/>
              </a:spcAft>
              <a:buFontTx/>
              <a:buNone/>
              <a:defRPr/>
            </a:pPr>
            <a:r>
              <a:rPr lang="en-AU" sz="2000" dirty="0">
                <a:solidFill>
                  <a:schemeClr val="tx2"/>
                </a:solidFill>
                <a:latin typeface="Courier New"/>
                <a:cs typeface="Courier New"/>
              </a:rPr>
              <a:t>&lt;noun-phrase&gt; </a:t>
            </a:r>
            <a:r>
              <a:rPr lang="en-AU" sz="2000" dirty="0">
                <a:solidFill>
                  <a:srgbClr val="7030A0"/>
                </a:solidFill>
                <a:latin typeface="Courier New"/>
                <a:cs typeface="Courier New"/>
              </a:rPr>
              <a:t>::= </a:t>
            </a:r>
            <a:r>
              <a:rPr lang="en-AU" sz="2000" dirty="0">
                <a:solidFill>
                  <a:schemeClr val="tx2"/>
                </a:solidFill>
                <a:latin typeface="Courier New"/>
                <a:cs typeface="Courier New"/>
              </a:rPr>
              <a:t>&lt;article&gt;&lt;noun&gt;</a:t>
            </a:r>
          </a:p>
          <a:p>
            <a:pPr lvl="1" fontAlgn="auto">
              <a:spcAft>
                <a:spcPts val="0"/>
              </a:spcAft>
              <a:buFontTx/>
              <a:buNone/>
              <a:defRPr/>
            </a:pPr>
            <a:r>
              <a:rPr lang="en-AU" sz="2000" dirty="0">
                <a:solidFill>
                  <a:schemeClr val="tx2"/>
                </a:solidFill>
                <a:latin typeface="Courier New"/>
                <a:cs typeface="Courier New"/>
              </a:rPr>
              <a:t>&lt;article&gt;     </a:t>
            </a:r>
            <a:r>
              <a:rPr lang="en-AU" sz="2000" dirty="0">
                <a:solidFill>
                  <a:srgbClr val="7030A0"/>
                </a:solidFill>
                <a:latin typeface="Courier New"/>
                <a:cs typeface="Courier New"/>
              </a:rPr>
              <a:t>::= </a:t>
            </a:r>
            <a:r>
              <a:rPr lang="en-AU" sz="2000" dirty="0">
                <a:solidFill>
                  <a:srgbClr val="C00000"/>
                </a:solidFill>
                <a:latin typeface="Courier New"/>
                <a:cs typeface="Courier New"/>
              </a:rPr>
              <a:t>a</a:t>
            </a:r>
            <a:r>
              <a:rPr lang="en-AU" sz="2000" dirty="0">
                <a:solidFill>
                  <a:srgbClr val="7030A0"/>
                </a:solidFill>
                <a:latin typeface="Courier New"/>
                <a:cs typeface="Courier New"/>
              </a:rPr>
              <a:t> | </a:t>
            </a:r>
            <a:r>
              <a:rPr lang="en-AU" sz="2000" dirty="0">
                <a:solidFill>
                  <a:srgbClr val="C00000"/>
                </a:solidFill>
                <a:latin typeface="Courier New"/>
                <a:cs typeface="Courier New"/>
              </a:rPr>
              <a:t>an</a:t>
            </a:r>
            <a:r>
              <a:rPr lang="en-AU" sz="2000" dirty="0">
                <a:solidFill>
                  <a:srgbClr val="7030A0"/>
                </a:solidFill>
                <a:latin typeface="Courier New"/>
                <a:cs typeface="Courier New"/>
              </a:rPr>
              <a:t> | </a:t>
            </a:r>
            <a:r>
              <a:rPr lang="en-AU" sz="2000" dirty="0">
                <a:solidFill>
                  <a:srgbClr val="C00000"/>
                </a:solidFill>
                <a:latin typeface="Courier New"/>
                <a:cs typeface="Courier New"/>
              </a:rPr>
              <a:t>the</a:t>
            </a:r>
          </a:p>
          <a:p>
            <a:pPr lvl="1" fontAlgn="auto">
              <a:spcAft>
                <a:spcPts val="0"/>
              </a:spcAft>
              <a:buFontTx/>
              <a:buNone/>
              <a:defRPr/>
            </a:pPr>
            <a:r>
              <a:rPr lang="en-AU" sz="2000" dirty="0">
                <a:solidFill>
                  <a:schemeClr val="tx2"/>
                </a:solidFill>
                <a:latin typeface="Courier New"/>
                <a:cs typeface="Courier New"/>
              </a:rPr>
              <a:t>&lt;noun&gt;        </a:t>
            </a:r>
            <a:r>
              <a:rPr lang="en-AU" sz="2000" dirty="0">
                <a:solidFill>
                  <a:srgbClr val="7030A0"/>
                </a:solidFill>
                <a:latin typeface="Courier New"/>
                <a:cs typeface="Courier New"/>
              </a:rPr>
              <a:t>::= </a:t>
            </a:r>
            <a:r>
              <a:rPr lang="en-AU" sz="2000" dirty="0">
                <a:solidFill>
                  <a:srgbClr val="C00000"/>
                </a:solidFill>
                <a:latin typeface="Courier New"/>
                <a:cs typeface="Courier New"/>
              </a:rPr>
              <a:t>man</a:t>
            </a:r>
            <a:r>
              <a:rPr lang="en-AU" sz="2000" dirty="0">
                <a:solidFill>
                  <a:srgbClr val="7030A0"/>
                </a:solidFill>
                <a:latin typeface="Courier New"/>
                <a:cs typeface="Courier New"/>
              </a:rPr>
              <a:t> | </a:t>
            </a:r>
            <a:r>
              <a:rPr lang="en-AU" sz="2000" dirty="0">
                <a:solidFill>
                  <a:srgbClr val="C00000"/>
                </a:solidFill>
                <a:latin typeface="Courier New"/>
                <a:cs typeface="Courier New"/>
              </a:rPr>
              <a:t>apple</a:t>
            </a:r>
            <a:r>
              <a:rPr lang="en-AU" sz="2000" dirty="0">
                <a:solidFill>
                  <a:srgbClr val="7030A0"/>
                </a:solidFill>
                <a:latin typeface="Courier New"/>
                <a:cs typeface="Courier New"/>
              </a:rPr>
              <a:t> |</a:t>
            </a:r>
            <a:r>
              <a:rPr lang="en-AU" sz="2000" dirty="0">
                <a:solidFill>
                  <a:srgbClr val="C00000"/>
                </a:solidFill>
                <a:latin typeface="Courier New"/>
                <a:cs typeface="Courier New"/>
              </a:rPr>
              <a:t> worm </a:t>
            </a:r>
            <a:r>
              <a:rPr lang="en-AU" sz="2000" dirty="0">
                <a:solidFill>
                  <a:srgbClr val="7030A0"/>
                </a:solidFill>
                <a:latin typeface="Courier New"/>
                <a:cs typeface="Courier New"/>
              </a:rPr>
              <a:t>| </a:t>
            </a:r>
            <a:r>
              <a:rPr lang="en-AU" sz="2000" dirty="0">
                <a:solidFill>
                  <a:srgbClr val="C00000"/>
                </a:solidFill>
                <a:latin typeface="Courier New"/>
                <a:cs typeface="Courier New"/>
              </a:rPr>
              <a:t>penguin</a:t>
            </a:r>
          </a:p>
          <a:p>
            <a:pPr lvl="1" fontAlgn="auto">
              <a:spcAft>
                <a:spcPts val="0"/>
              </a:spcAft>
              <a:buFontTx/>
              <a:buNone/>
              <a:defRPr/>
            </a:pPr>
            <a:r>
              <a:rPr lang="en-AU" sz="2000" dirty="0">
                <a:solidFill>
                  <a:schemeClr val="tx2"/>
                </a:solidFill>
                <a:latin typeface="Courier New"/>
                <a:cs typeface="Courier New"/>
              </a:rPr>
              <a:t>&lt;verb-phrase&gt; </a:t>
            </a:r>
            <a:r>
              <a:rPr lang="en-AU" sz="2000" dirty="0">
                <a:solidFill>
                  <a:srgbClr val="7030A0"/>
                </a:solidFill>
                <a:latin typeface="Courier New"/>
                <a:cs typeface="Courier New"/>
              </a:rPr>
              <a:t>::= </a:t>
            </a:r>
            <a:r>
              <a:rPr lang="en-AU" sz="2000" dirty="0">
                <a:solidFill>
                  <a:schemeClr val="tx2"/>
                </a:solidFill>
                <a:latin typeface="Courier New"/>
                <a:cs typeface="Courier New"/>
              </a:rPr>
              <a:t>&lt;verb&gt; </a:t>
            </a:r>
            <a:r>
              <a:rPr lang="en-AU" sz="2000" dirty="0">
                <a:solidFill>
                  <a:srgbClr val="7030A0"/>
                </a:solidFill>
                <a:latin typeface="Courier New"/>
                <a:cs typeface="Courier New"/>
              </a:rPr>
              <a:t>| </a:t>
            </a:r>
            <a:r>
              <a:rPr lang="en-AU" sz="2000" dirty="0">
                <a:solidFill>
                  <a:schemeClr val="tx2"/>
                </a:solidFill>
                <a:latin typeface="Courier New"/>
                <a:cs typeface="Courier New"/>
              </a:rPr>
              <a:t>&lt;verb&gt;&lt;noun-phrase&gt;</a:t>
            </a:r>
          </a:p>
          <a:p>
            <a:pPr lvl="1" fontAlgn="auto">
              <a:spcAft>
                <a:spcPts val="0"/>
              </a:spcAft>
              <a:buFontTx/>
              <a:buNone/>
              <a:defRPr/>
            </a:pPr>
            <a:r>
              <a:rPr lang="en-AU" sz="2000" dirty="0">
                <a:solidFill>
                  <a:schemeClr val="tx2"/>
                </a:solidFill>
                <a:latin typeface="Courier New"/>
                <a:cs typeface="Courier New"/>
              </a:rPr>
              <a:t>&lt;verb&gt;        </a:t>
            </a:r>
            <a:r>
              <a:rPr lang="en-AU" sz="2000" dirty="0">
                <a:solidFill>
                  <a:srgbClr val="7030A0"/>
                </a:solidFill>
                <a:latin typeface="Courier New"/>
                <a:cs typeface="Courier New"/>
              </a:rPr>
              <a:t>::= </a:t>
            </a:r>
            <a:r>
              <a:rPr lang="en-AU" sz="2000" dirty="0">
                <a:solidFill>
                  <a:srgbClr val="C00000"/>
                </a:solidFill>
                <a:latin typeface="Courier New"/>
                <a:cs typeface="Courier New"/>
              </a:rPr>
              <a:t>eats</a:t>
            </a:r>
            <a:r>
              <a:rPr lang="en-AU" sz="2000" dirty="0">
                <a:solidFill>
                  <a:srgbClr val="7030A0"/>
                </a:solidFill>
                <a:latin typeface="Courier New"/>
                <a:cs typeface="Courier New"/>
              </a:rPr>
              <a:t> | </a:t>
            </a:r>
            <a:r>
              <a:rPr lang="en-AU" sz="2000" dirty="0">
                <a:solidFill>
                  <a:srgbClr val="C00000"/>
                </a:solidFill>
                <a:latin typeface="Courier New"/>
                <a:cs typeface="Courier New"/>
              </a:rPr>
              <a:t>throws</a:t>
            </a:r>
            <a:r>
              <a:rPr lang="en-AU" sz="2000" dirty="0">
                <a:solidFill>
                  <a:srgbClr val="7030A0"/>
                </a:solidFill>
                <a:latin typeface="Courier New"/>
                <a:cs typeface="Courier New"/>
              </a:rPr>
              <a:t> | </a:t>
            </a:r>
            <a:r>
              <a:rPr lang="en-AU" sz="2000" dirty="0">
                <a:solidFill>
                  <a:srgbClr val="C00000"/>
                </a:solidFill>
                <a:latin typeface="Courier New"/>
                <a:cs typeface="Courier New"/>
              </a:rPr>
              <a:t>sees</a:t>
            </a:r>
            <a:r>
              <a:rPr lang="en-AU" sz="2000" dirty="0">
                <a:solidFill>
                  <a:srgbClr val="7030A0"/>
                </a:solidFill>
                <a:latin typeface="Courier New"/>
                <a:cs typeface="Courier New"/>
              </a:rPr>
              <a:t> | </a:t>
            </a:r>
            <a:r>
              <a:rPr lang="en-AU" sz="20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425196" y="962785"/>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sz="4400" dirty="0">
                <a:ea typeface="ＭＳ Ｐゴシック" charset="0"/>
                <a:cs typeface="Georgia" charset="0"/>
              </a:rPr>
              <a:t>BNF -</a:t>
            </a:r>
            <a:r>
              <a:rPr lang="en-US" altLang="en-US" sz="4400" dirty="0">
                <a:solidFill>
                  <a:schemeClr val="accent1"/>
                </a:solidFill>
                <a:latin typeface="Helvetica Light" charset="0"/>
                <a:ea typeface="Helvetica Light" charset="0"/>
                <a:cs typeface="Helvetica Light" charset="0"/>
              </a:rPr>
              <a:t> Backus Normal/</a:t>
            </a:r>
            <a:r>
              <a:rPr lang="en-US" altLang="en-US" sz="4400" dirty="0" err="1">
                <a:solidFill>
                  <a:schemeClr val="accent1"/>
                </a:solidFill>
                <a:latin typeface="Helvetica Light" charset="0"/>
                <a:ea typeface="Helvetica Light" charset="0"/>
                <a:cs typeface="Helvetica Light" charset="0"/>
              </a:rPr>
              <a:t>Naur</a:t>
            </a:r>
            <a:r>
              <a:rPr lang="en-US" altLang="en-US" sz="4400" dirty="0">
                <a:solidFill>
                  <a:schemeClr val="accent1"/>
                </a:solidFill>
                <a:latin typeface="Helvetica Light" charset="0"/>
                <a:ea typeface="Helvetica Light" charset="0"/>
                <a:cs typeface="Helvetica Light" charset="0"/>
              </a:rPr>
              <a:t> Form</a:t>
            </a:r>
            <a:endParaRPr lang="en-US" sz="4400" dirty="0">
              <a:ea typeface="ＭＳ Ｐゴシック" charset="0"/>
              <a:cs typeface="Georgia" charset="0"/>
            </a:endParaRPr>
          </a:p>
        </p:txBody>
      </p:sp>
    </p:spTree>
    <p:extLst>
      <p:ext uri="{BB962C8B-B14F-4D97-AF65-F5344CB8AC3E}">
        <p14:creationId xmlns:p14="http://schemas.microsoft.com/office/powerpoint/2010/main" val="204329511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3" name="Rectangle 1027"/>
          <p:cNvSpPr>
            <a:spLocks noGrp="1" noChangeArrowheads="1"/>
          </p:cNvSpPr>
          <p:nvPr>
            <p:ph idx="1"/>
          </p:nvPr>
        </p:nvSpPr>
        <p:spPr bwMode="auto">
          <a:xfrm>
            <a:off x="1758594" y="4066531"/>
            <a:ext cx="5626812" cy="3185142"/>
          </a:xfrm>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488" tIns="44450" rIns="90488" bIns="44450" numCol="1" anchor="t" anchorCtr="0" compatLnSpc="1">
            <a:prstTxWarp prst="textNoShape">
              <a:avLst/>
            </a:prstTxWarp>
            <a:noAutofit/>
          </a:bodyPr>
          <a:lstStyle/>
          <a:p>
            <a:pPr marL="0" indent="0" eaLnBrk="1" hangingPunct="1">
              <a:buNone/>
              <a:defRPr/>
            </a:pPr>
            <a:r>
              <a:rPr lang="en-AU" sz="1400" b="1" dirty="0">
                <a:solidFill>
                  <a:schemeClr val="tx2"/>
                </a:solidFill>
                <a:latin typeface="Courier New"/>
                <a:cs typeface="Courier New"/>
              </a:rPr>
              <a:t>&lt;sentence&gt; </a:t>
            </a:r>
            <a:r>
              <a:rPr lang="en-AU" sz="1400" dirty="0">
                <a:solidFill>
                  <a:srgbClr val="7030A0"/>
                </a:solidFill>
                <a:latin typeface="Courier New"/>
                <a:cs typeface="Courier New"/>
              </a:rPr>
              <a:t>::= </a:t>
            </a:r>
            <a:r>
              <a:rPr lang="en-AU" sz="1400" dirty="0">
                <a:solidFill>
                  <a:schemeClr val="tx2"/>
                </a:solidFill>
                <a:latin typeface="Courier New"/>
                <a:cs typeface="Courier New"/>
              </a:rPr>
              <a:t>&lt;noun-phrase&gt;&lt;verb-phrase&gt;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tx2"/>
                </a:solidFill>
                <a:latin typeface="Courier New"/>
                <a:cs typeface="Courier New"/>
              </a:rPr>
              <a:t>              &lt;article&gt;&lt;noun&gt;&lt;verb-phrase&gt;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rgbClr val="7030A0"/>
                </a:solidFill>
                <a:latin typeface="Courier New"/>
                <a:cs typeface="Courier New"/>
              </a:rPr>
              <a:t>              </a:t>
            </a:r>
            <a:r>
              <a:rPr lang="en-AU" sz="1400" dirty="0">
                <a:solidFill>
                  <a:schemeClr val="accent3">
                    <a:lumMod val="75000"/>
                  </a:schemeClr>
                </a:solidFill>
                <a:latin typeface="Courier New"/>
                <a:cs typeface="Courier New"/>
              </a:rPr>
              <a:t>the</a:t>
            </a:r>
            <a:r>
              <a:rPr lang="en-AU" sz="1400" dirty="0">
                <a:solidFill>
                  <a:schemeClr val="tx2"/>
                </a:solidFill>
                <a:latin typeface="Courier New"/>
                <a:cs typeface="Courier New"/>
              </a:rPr>
              <a:t>&lt;noun&gt;&lt;verb-phrase&gt;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a:t>
            </a:r>
            <a:r>
              <a:rPr lang="en-AU" sz="1400" dirty="0">
                <a:solidFill>
                  <a:schemeClr val="tx2"/>
                </a:solidFill>
                <a:latin typeface="Courier New"/>
                <a:cs typeface="Courier New"/>
              </a:rPr>
              <a:t>&lt;verb-phrase&gt;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a:t>
            </a:r>
            <a:r>
              <a:rPr lang="en-AU" sz="1400" dirty="0">
                <a:solidFill>
                  <a:schemeClr val="tx2"/>
                </a:solidFill>
                <a:latin typeface="Courier New"/>
                <a:cs typeface="Courier New"/>
              </a:rPr>
              <a:t>&lt;verb&gt;&lt;noun-phrase&gt;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eats </a:t>
            </a:r>
            <a:r>
              <a:rPr lang="en-AU" sz="1400" dirty="0">
                <a:solidFill>
                  <a:schemeClr val="tx2"/>
                </a:solidFill>
                <a:latin typeface="Courier New"/>
                <a:cs typeface="Courier New"/>
              </a:rPr>
              <a:t>&lt;noun-phrase&gt;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eats </a:t>
            </a:r>
            <a:r>
              <a:rPr lang="en-AU" sz="1400" dirty="0">
                <a:solidFill>
                  <a:schemeClr val="tx2"/>
                </a:solidFill>
                <a:latin typeface="Courier New"/>
                <a:cs typeface="Courier New"/>
              </a:rPr>
              <a:t>&lt;article&gt;&lt;noun&gt;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eats the </a:t>
            </a:r>
            <a:r>
              <a:rPr lang="en-AU" sz="1400" dirty="0">
                <a:solidFill>
                  <a:schemeClr val="tx2"/>
                </a:solidFill>
                <a:latin typeface="Courier New"/>
                <a:cs typeface="Courier New"/>
              </a:rPr>
              <a:t>&lt;noun&gt;</a:t>
            </a:r>
            <a:r>
              <a:rPr lang="en-AU" sz="1400" dirty="0">
                <a:solidFill>
                  <a:schemeClr val="accent3">
                    <a:lumMod val="75000"/>
                  </a:schemeClr>
                </a:solidFill>
                <a:latin typeface="Courier New"/>
                <a:cs typeface="Courier New"/>
              </a:rPr>
              <a:t>.</a:t>
            </a:r>
          </a:p>
          <a:p>
            <a:pPr marL="0" indent="0" eaLnBrk="1" hangingPunct="1">
              <a:buNone/>
              <a:defRPr/>
            </a:pPr>
            <a:r>
              <a:rPr lang="en-AU" sz="1400" dirty="0">
                <a:solidFill>
                  <a:schemeClr val="accent3">
                    <a:lumMod val="75000"/>
                  </a:schemeClr>
                </a:solidFill>
                <a:latin typeface="Courier New"/>
                <a:cs typeface="Courier New"/>
              </a:rPr>
              <a:t>              the man eats the apple.</a:t>
            </a:r>
            <a:r>
              <a:rPr lang="en-AU" sz="1400" dirty="0">
                <a:solidFill>
                  <a:srgbClr val="7030A0"/>
                </a:solidFill>
                <a:latin typeface="Courier New"/>
                <a:cs typeface="Courier New"/>
              </a:rPr>
              <a:t>     </a:t>
            </a:r>
          </a:p>
        </p:txBody>
      </p:sp>
      <p:sp>
        <p:nvSpPr>
          <p:cNvPr id="2" name="Rectangle 1"/>
          <p:cNvSpPr/>
          <p:nvPr/>
        </p:nvSpPr>
        <p:spPr>
          <a:xfrm>
            <a:off x="384048" y="1670959"/>
            <a:ext cx="8375904" cy="707886"/>
          </a:xfrm>
          <a:prstGeom prst="rect">
            <a:avLst/>
          </a:prstGeom>
        </p:spPr>
        <p:txBody>
          <a:bodyPr wrap="square">
            <a:spAutoFit/>
          </a:bodyPr>
          <a:lstStyle/>
          <a:p>
            <a:pPr marL="0" indent="0" eaLnBrk="1" hangingPunct="1">
              <a:spcBef>
                <a:spcPct val="50000"/>
              </a:spcBef>
              <a:defRPr/>
            </a:pPr>
            <a:r>
              <a:rPr lang="en-US" altLang="en-US" sz="2000" dirty="0">
                <a:solidFill>
                  <a:schemeClr val="tx1">
                    <a:lumMod val="50000"/>
                  </a:schemeClr>
                </a:solidFill>
                <a:latin typeface="Helvetica Light" charset="0"/>
                <a:ea typeface="Helvetica Light" charset="0"/>
                <a:cs typeface="Helvetica Light" charset="0"/>
              </a:rPr>
              <a:t>A derivation is a repeated application of rules, starting with the start symbol and ending with a sentence (all terminal symbols)</a:t>
            </a:r>
          </a:p>
        </p:txBody>
      </p:sp>
      <p:sp>
        <p:nvSpPr>
          <p:cNvPr id="6" name="Rectangle 3"/>
          <p:cNvSpPr txBox="1">
            <a:spLocks noChangeArrowheads="1"/>
          </p:cNvSpPr>
          <p:nvPr/>
        </p:nvSpPr>
        <p:spPr bwMode="auto">
          <a:xfrm>
            <a:off x="425196" y="962785"/>
            <a:ext cx="7886700" cy="86843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400" dirty="0">
                <a:ea typeface="ＭＳ Ｐゴシック" charset="0"/>
                <a:cs typeface="Georgia" charset="0"/>
              </a:rPr>
              <a:t>Derivations using BNF</a:t>
            </a:r>
          </a:p>
        </p:txBody>
      </p:sp>
      <p:sp>
        <p:nvSpPr>
          <p:cNvPr id="7" name="Rectangle 1027"/>
          <p:cNvSpPr txBox="1">
            <a:spLocks noChangeArrowheads="1"/>
          </p:cNvSpPr>
          <p:nvPr/>
        </p:nvSpPr>
        <p:spPr bwMode="auto">
          <a:xfrm>
            <a:off x="1600502" y="2461515"/>
            <a:ext cx="5695844" cy="1497744"/>
          </a:xfrm>
          <a:prstGeom prst="rect">
            <a:avLst/>
          </a:prstGeom>
          <a:ln>
            <a:solidFill>
              <a:srgbClr val="00000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400" b="1" dirty="0">
                <a:solidFill>
                  <a:schemeClr val="tx2"/>
                </a:solidFill>
                <a:latin typeface="Courier New"/>
                <a:cs typeface="Courier New"/>
              </a:rPr>
              <a:t>&lt;sentence&gt;</a:t>
            </a:r>
            <a:r>
              <a:rPr lang="en-AU" sz="1400" b="1" dirty="0">
                <a:solidFill>
                  <a:srgbClr val="7030A0"/>
                </a:solidFill>
                <a:latin typeface="Courier New"/>
                <a:cs typeface="Courier New"/>
              </a:rPr>
              <a:t>    </a:t>
            </a:r>
            <a:r>
              <a:rPr lang="en-AU" sz="1400" dirty="0">
                <a:solidFill>
                  <a:srgbClr val="7030A0"/>
                </a:solidFill>
                <a:latin typeface="Courier New"/>
                <a:cs typeface="Courier New"/>
              </a:rPr>
              <a:t>::= </a:t>
            </a:r>
            <a:r>
              <a:rPr lang="en-AU" sz="1400" dirty="0">
                <a:solidFill>
                  <a:schemeClr val="tx2"/>
                </a:solidFill>
                <a:latin typeface="Courier New"/>
                <a:cs typeface="Courier New"/>
              </a:rPr>
              <a:t>&lt;noun-phrase&gt;&lt;verb-phrase&gt;</a:t>
            </a:r>
            <a:r>
              <a:rPr lang="en-AU" sz="1400" dirty="0">
                <a:solidFill>
                  <a:schemeClr val="accent3">
                    <a:lumMod val="75000"/>
                  </a:schemeClr>
                </a:solidFill>
                <a:latin typeface="Courier New"/>
                <a:cs typeface="Courier New"/>
              </a:rPr>
              <a:t>.</a:t>
            </a:r>
          </a:p>
          <a:p>
            <a:pPr lvl="1" fontAlgn="auto">
              <a:spcAft>
                <a:spcPts val="0"/>
              </a:spcAft>
              <a:buFontTx/>
              <a:buNone/>
              <a:defRPr/>
            </a:pPr>
            <a:r>
              <a:rPr lang="en-AU" sz="1400" dirty="0">
                <a:solidFill>
                  <a:schemeClr val="tx2"/>
                </a:solidFill>
                <a:latin typeface="Courier New"/>
                <a:cs typeface="Courier New"/>
              </a:rPr>
              <a:t>&lt;noun-phrase&gt; </a:t>
            </a:r>
            <a:r>
              <a:rPr lang="en-AU" sz="1400" dirty="0">
                <a:solidFill>
                  <a:srgbClr val="7030A0"/>
                </a:solidFill>
                <a:latin typeface="Courier New"/>
                <a:cs typeface="Courier New"/>
              </a:rPr>
              <a:t>::= </a:t>
            </a:r>
            <a:r>
              <a:rPr lang="en-AU" sz="1400" dirty="0">
                <a:solidFill>
                  <a:schemeClr val="tx2"/>
                </a:solidFill>
                <a:latin typeface="Courier New"/>
                <a:cs typeface="Courier New"/>
              </a:rPr>
              <a:t>&lt;article&gt;&lt;noun&gt;</a:t>
            </a:r>
          </a:p>
          <a:p>
            <a:pPr lvl="1" fontAlgn="auto">
              <a:spcAft>
                <a:spcPts val="0"/>
              </a:spcAft>
              <a:buFontTx/>
              <a:buNone/>
              <a:defRPr/>
            </a:pPr>
            <a:r>
              <a:rPr lang="en-AU" sz="1400" dirty="0">
                <a:solidFill>
                  <a:schemeClr val="tx2"/>
                </a:solidFill>
                <a:latin typeface="Courier New"/>
                <a:cs typeface="Courier New"/>
              </a:rPr>
              <a:t>&lt;article&gt;     </a:t>
            </a:r>
            <a:r>
              <a:rPr lang="en-AU" sz="1400" dirty="0">
                <a:solidFill>
                  <a:srgbClr val="7030A0"/>
                </a:solidFill>
                <a:latin typeface="Courier New"/>
                <a:cs typeface="Courier New"/>
              </a:rPr>
              <a:t>::= </a:t>
            </a:r>
            <a:r>
              <a:rPr lang="en-AU" sz="1400" dirty="0">
                <a:solidFill>
                  <a:srgbClr val="C00000"/>
                </a:solidFill>
                <a:latin typeface="Courier New"/>
                <a:cs typeface="Courier New"/>
              </a:rPr>
              <a:t>a</a:t>
            </a:r>
            <a:r>
              <a:rPr lang="en-AU" sz="1400" dirty="0">
                <a:solidFill>
                  <a:srgbClr val="7030A0"/>
                </a:solidFill>
                <a:latin typeface="Courier New"/>
                <a:cs typeface="Courier New"/>
              </a:rPr>
              <a:t> | </a:t>
            </a:r>
            <a:r>
              <a:rPr lang="en-AU" sz="1400" dirty="0">
                <a:solidFill>
                  <a:srgbClr val="C00000"/>
                </a:solidFill>
                <a:latin typeface="Courier New"/>
                <a:cs typeface="Courier New"/>
              </a:rPr>
              <a:t>an</a:t>
            </a:r>
            <a:r>
              <a:rPr lang="en-AU" sz="1400" dirty="0">
                <a:solidFill>
                  <a:srgbClr val="7030A0"/>
                </a:solidFill>
                <a:latin typeface="Courier New"/>
                <a:cs typeface="Courier New"/>
              </a:rPr>
              <a:t> | </a:t>
            </a:r>
            <a:r>
              <a:rPr lang="en-AU" sz="1400" dirty="0">
                <a:solidFill>
                  <a:srgbClr val="C00000"/>
                </a:solidFill>
                <a:latin typeface="Courier New"/>
                <a:cs typeface="Courier New"/>
              </a:rPr>
              <a:t>the</a:t>
            </a:r>
          </a:p>
          <a:p>
            <a:pPr lvl="1" fontAlgn="auto">
              <a:spcAft>
                <a:spcPts val="0"/>
              </a:spcAft>
              <a:buFontTx/>
              <a:buNone/>
              <a:defRPr/>
            </a:pPr>
            <a:r>
              <a:rPr lang="en-AU" sz="1400" dirty="0">
                <a:solidFill>
                  <a:schemeClr val="tx2"/>
                </a:solidFill>
                <a:latin typeface="Courier New"/>
                <a:cs typeface="Courier New"/>
              </a:rPr>
              <a:t>&lt;noun&gt;        </a:t>
            </a:r>
            <a:r>
              <a:rPr lang="en-AU" sz="1400" dirty="0">
                <a:solidFill>
                  <a:srgbClr val="7030A0"/>
                </a:solidFill>
                <a:latin typeface="Courier New"/>
                <a:cs typeface="Courier New"/>
              </a:rPr>
              <a:t>::= </a:t>
            </a:r>
            <a:r>
              <a:rPr lang="en-AU" sz="1400" dirty="0">
                <a:solidFill>
                  <a:srgbClr val="C00000"/>
                </a:solidFill>
                <a:latin typeface="Courier New"/>
                <a:cs typeface="Courier New"/>
              </a:rPr>
              <a:t>man</a:t>
            </a:r>
            <a:r>
              <a:rPr lang="en-AU" sz="1400" dirty="0">
                <a:solidFill>
                  <a:srgbClr val="7030A0"/>
                </a:solidFill>
                <a:latin typeface="Courier New"/>
                <a:cs typeface="Courier New"/>
              </a:rPr>
              <a:t> | </a:t>
            </a:r>
            <a:r>
              <a:rPr lang="en-AU" sz="1400" dirty="0">
                <a:solidFill>
                  <a:srgbClr val="C00000"/>
                </a:solidFill>
                <a:latin typeface="Courier New"/>
                <a:cs typeface="Courier New"/>
              </a:rPr>
              <a:t>apple</a:t>
            </a:r>
            <a:r>
              <a:rPr lang="en-AU" sz="1400" dirty="0">
                <a:solidFill>
                  <a:srgbClr val="7030A0"/>
                </a:solidFill>
                <a:latin typeface="Courier New"/>
                <a:cs typeface="Courier New"/>
              </a:rPr>
              <a:t> |</a:t>
            </a:r>
            <a:r>
              <a:rPr lang="en-AU" sz="1400" dirty="0">
                <a:solidFill>
                  <a:srgbClr val="C00000"/>
                </a:solidFill>
                <a:latin typeface="Courier New"/>
                <a:cs typeface="Courier New"/>
              </a:rPr>
              <a:t> worm </a:t>
            </a:r>
            <a:r>
              <a:rPr lang="en-AU" sz="1400" dirty="0">
                <a:solidFill>
                  <a:srgbClr val="7030A0"/>
                </a:solidFill>
                <a:latin typeface="Courier New"/>
                <a:cs typeface="Courier New"/>
              </a:rPr>
              <a:t>| </a:t>
            </a:r>
            <a:r>
              <a:rPr lang="en-AU" sz="1400" dirty="0">
                <a:solidFill>
                  <a:srgbClr val="C00000"/>
                </a:solidFill>
                <a:latin typeface="Courier New"/>
                <a:cs typeface="Courier New"/>
              </a:rPr>
              <a:t>penguin</a:t>
            </a:r>
          </a:p>
          <a:p>
            <a:pPr lvl="1" fontAlgn="auto">
              <a:spcAft>
                <a:spcPts val="0"/>
              </a:spcAft>
              <a:buFontTx/>
              <a:buNone/>
              <a:defRPr/>
            </a:pPr>
            <a:r>
              <a:rPr lang="en-AU" sz="1400" dirty="0">
                <a:solidFill>
                  <a:schemeClr val="tx2"/>
                </a:solidFill>
                <a:latin typeface="Courier New"/>
                <a:cs typeface="Courier New"/>
              </a:rPr>
              <a:t>&lt;verb-phrase&gt; </a:t>
            </a:r>
            <a:r>
              <a:rPr lang="en-AU" sz="1400" dirty="0">
                <a:solidFill>
                  <a:srgbClr val="7030A0"/>
                </a:solidFill>
                <a:latin typeface="Courier New"/>
                <a:cs typeface="Courier New"/>
              </a:rPr>
              <a:t>::= </a:t>
            </a:r>
            <a:r>
              <a:rPr lang="en-AU" sz="1400" dirty="0">
                <a:solidFill>
                  <a:schemeClr val="tx2"/>
                </a:solidFill>
                <a:latin typeface="Courier New"/>
                <a:cs typeface="Courier New"/>
              </a:rPr>
              <a:t>&lt;verb&gt; </a:t>
            </a:r>
            <a:r>
              <a:rPr lang="en-AU" sz="1400" dirty="0">
                <a:solidFill>
                  <a:srgbClr val="7030A0"/>
                </a:solidFill>
                <a:latin typeface="Courier New"/>
                <a:cs typeface="Courier New"/>
              </a:rPr>
              <a:t>| </a:t>
            </a:r>
            <a:r>
              <a:rPr lang="en-AU" sz="1400" dirty="0">
                <a:solidFill>
                  <a:schemeClr val="tx2"/>
                </a:solidFill>
                <a:latin typeface="Courier New"/>
                <a:cs typeface="Courier New"/>
              </a:rPr>
              <a:t>&lt;verb&gt;&lt;noun-phrase&gt;</a:t>
            </a:r>
          </a:p>
          <a:p>
            <a:pPr lvl="1" fontAlgn="auto">
              <a:spcAft>
                <a:spcPts val="0"/>
              </a:spcAft>
              <a:buFontTx/>
              <a:buNone/>
              <a:defRPr/>
            </a:pPr>
            <a:r>
              <a:rPr lang="en-AU" sz="1400" dirty="0">
                <a:solidFill>
                  <a:schemeClr val="tx2"/>
                </a:solidFill>
                <a:latin typeface="Courier New"/>
                <a:cs typeface="Courier New"/>
              </a:rPr>
              <a:t>&lt;verb&gt;        </a:t>
            </a:r>
            <a:r>
              <a:rPr lang="en-AU" sz="1400" dirty="0">
                <a:solidFill>
                  <a:srgbClr val="7030A0"/>
                </a:solidFill>
                <a:latin typeface="Courier New"/>
                <a:cs typeface="Courier New"/>
              </a:rPr>
              <a:t>::= </a:t>
            </a:r>
            <a:r>
              <a:rPr lang="en-AU" sz="1400" dirty="0">
                <a:solidFill>
                  <a:srgbClr val="C00000"/>
                </a:solidFill>
                <a:latin typeface="Courier New"/>
                <a:cs typeface="Courier New"/>
              </a:rPr>
              <a:t>eats</a:t>
            </a:r>
            <a:r>
              <a:rPr lang="en-AU" sz="1400" dirty="0">
                <a:solidFill>
                  <a:srgbClr val="7030A0"/>
                </a:solidFill>
                <a:latin typeface="Courier New"/>
                <a:cs typeface="Courier New"/>
              </a:rPr>
              <a:t> | </a:t>
            </a:r>
            <a:r>
              <a:rPr lang="en-AU" sz="1400" dirty="0">
                <a:solidFill>
                  <a:srgbClr val="C00000"/>
                </a:solidFill>
                <a:latin typeface="Courier New"/>
                <a:cs typeface="Courier New"/>
              </a:rPr>
              <a:t>throws</a:t>
            </a:r>
            <a:r>
              <a:rPr lang="en-AU" sz="1400" dirty="0">
                <a:solidFill>
                  <a:srgbClr val="7030A0"/>
                </a:solidFill>
                <a:latin typeface="Courier New"/>
                <a:cs typeface="Courier New"/>
              </a:rPr>
              <a:t> | </a:t>
            </a:r>
            <a:r>
              <a:rPr lang="en-AU" sz="1400" dirty="0">
                <a:solidFill>
                  <a:srgbClr val="C00000"/>
                </a:solidFill>
                <a:latin typeface="Courier New"/>
                <a:cs typeface="Courier New"/>
              </a:rPr>
              <a:t>sees</a:t>
            </a:r>
            <a:r>
              <a:rPr lang="en-AU" sz="1400" dirty="0">
                <a:solidFill>
                  <a:srgbClr val="7030A0"/>
                </a:solidFill>
                <a:latin typeface="Courier New"/>
                <a:cs typeface="Courier New"/>
              </a:rPr>
              <a:t> | </a:t>
            </a:r>
            <a:r>
              <a:rPr lang="en-AU" sz="1400" dirty="0">
                <a:solidFill>
                  <a:srgbClr val="C00000"/>
                </a:solidFill>
                <a:latin typeface="Courier New"/>
                <a:cs typeface="Courier New"/>
              </a:rPr>
              <a:t>is</a:t>
            </a:r>
          </a:p>
        </p:txBody>
      </p:sp>
      <p:sp>
        <p:nvSpPr>
          <p:cNvPr id="4" name="TextBox 3"/>
          <p:cNvSpPr txBox="1"/>
          <p:nvPr/>
        </p:nvSpPr>
        <p:spPr>
          <a:xfrm>
            <a:off x="665085" y="4703819"/>
            <a:ext cx="1574276" cy="584775"/>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A derivation example</a:t>
            </a:r>
          </a:p>
        </p:txBody>
      </p:sp>
    </p:spTree>
    <p:extLst>
      <p:ext uri="{BB962C8B-B14F-4D97-AF65-F5344CB8AC3E}">
        <p14:creationId xmlns:p14="http://schemas.microsoft.com/office/powerpoint/2010/main" val="59100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28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28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28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28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322" y="2320111"/>
            <a:ext cx="8673778" cy="3813382"/>
          </a:xfrm>
        </p:spPr>
        <p:txBody>
          <a:bodyPr>
            <a:normAutofit/>
          </a:bodyPr>
          <a:lstStyle/>
          <a:p>
            <a:pPr eaLnBrk="1" hangingPunct="1">
              <a:spcBef>
                <a:spcPct val="50000"/>
              </a:spcBef>
              <a:buFont typeface="Arial"/>
              <a:buChar char="•"/>
              <a:defRPr/>
            </a:pPr>
            <a:r>
              <a:rPr lang="en-US" altLang="en-US" sz="2400" dirty="0">
                <a:solidFill>
                  <a:srgbClr val="000000"/>
                </a:solidFill>
                <a:latin typeface="Helvetica Light" charset="0"/>
                <a:ea typeface="Helvetica Light" charset="0"/>
                <a:cs typeface="Helvetica Light" charset="0"/>
              </a:rPr>
              <a:t>Every string of symbols in the derivation is a </a:t>
            </a:r>
            <a:r>
              <a:rPr lang="en-US" altLang="en-US" sz="2400" dirty="0">
                <a:solidFill>
                  <a:schemeClr val="accent1"/>
                </a:solidFill>
                <a:latin typeface="Helvetica Light" charset="0"/>
                <a:ea typeface="Helvetica Light" charset="0"/>
                <a:cs typeface="Helvetica Light" charset="0"/>
              </a:rPr>
              <a:t>sentential form</a:t>
            </a:r>
            <a:r>
              <a:rPr lang="en-US" altLang="en-US" sz="2400" dirty="0">
                <a:solidFill>
                  <a:srgbClr val="000000"/>
                </a:solidFill>
                <a:latin typeface="Helvetica Light" charset="0"/>
                <a:ea typeface="Helvetica Light" charset="0"/>
                <a:cs typeface="Helvetica Light" charset="0"/>
              </a:rPr>
              <a:t>.</a:t>
            </a:r>
          </a:p>
          <a:p>
            <a:pPr eaLnBrk="1" hangingPunct="1">
              <a:spcBef>
                <a:spcPct val="50000"/>
              </a:spcBef>
              <a:buFont typeface="Arial"/>
              <a:buChar char="•"/>
              <a:defRPr/>
            </a:pPr>
            <a:r>
              <a:rPr lang="en-US" altLang="en-US" sz="2400" dirty="0">
                <a:solidFill>
                  <a:srgbClr val="000000"/>
                </a:solidFill>
                <a:latin typeface="Helvetica Light" charset="0"/>
                <a:ea typeface="Helvetica Light" charset="0"/>
                <a:cs typeface="Helvetica Light" charset="0"/>
              </a:rPr>
              <a:t>A </a:t>
            </a:r>
            <a:r>
              <a:rPr lang="en-US" altLang="en-US" sz="2400" dirty="0">
                <a:solidFill>
                  <a:schemeClr val="accent3">
                    <a:lumMod val="75000"/>
                  </a:schemeClr>
                </a:solidFill>
                <a:latin typeface="Helvetica Light" charset="0"/>
                <a:ea typeface="Helvetica Light" charset="0"/>
                <a:cs typeface="Helvetica Light" charset="0"/>
              </a:rPr>
              <a:t>sentence </a:t>
            </a:r>
            <a:r>
              <a:rPr lang="en-US" altLang="en-US" sz="2400" dirty="0">
                <a:solidFill>
                  <a:srgbClr val="000000"/>
                </a:solidFill>
                <a:latin typeface="Helvetica Light" charset="0"/>
                <a:ea typeface="Helvetica Light" charset="0"/>
                <a:cs typeface="Helvetica Light" charset="0"/>
              </a:rPr>
              <a:t>is a sentential form that has only  terminal symbols.</a:t>
            </a:r>
          </a:p>
          <a:p>
            <a:pPr eaLnBrk="1" hangingPunct="1">
              <a:spcBef>
                <a:spcPct val="50000"/>
              </a:spcBef>
              <a:buFont typeface="Arial"/>
              <a:buChar char="•"/>
              <a:defRPr/>
            </a:pPr>
            <a:r>
              <a:rPr lang="en-US" altLang="en-US" sz="2400" dirty="0">
                <a:solidFill>
                  <a:srgbClr val="000000"/>
                </a:solidFill>
                <a:latin typeface="Helvetica Light" charset="0"/>
                <a:ea typeface="Helvetica Light" charset="0"/>
                <a:cs typeface="Helvetica Light" charset="0"/>
              </a:rPr>
              <a:t>A </a:t>
            </a:r>
            <a:r>
              <a:rPr lang="en-US" altLang="en-US" sz="2400" dirty="0">
                <a:solidFill>
                  <a:schemeClr val="accent1"/>
                </a:solidFill>
                <a:latin typeface="Helvetica Light" charset="0"/>
                <a:ea typeface="Helvetica Light" charset="0"/>
                <a:cs typeface="Helvetica Light" charset="0"/>
              </a:rPr>
              <a:t>leftmost derivation </a:t>
            </a:r>
            <a:r>
              <a:rPr lang="en-US" altLang="en-US" sz="2400" dirty="0">
                <a:solidFill>
                  <a:srgbClr val="000000"/>
                </a:solidFill>
                <a:latin typeface="Helvetica Light" charset="0"/>
                <a:ea typeface="Helvetica Light" charset="0"/>
                <a:cs typeface="Helvetica Light" charset="0"/>
              </a:rPr>
              <a:t>is one in which the </a:t>
            </a:r>
            <a:r>
              <a:rPr lang="en-US" altLang="en-US" sz="2400" dirty="0">
                <a:solidFill>
                  <a:schemeClr val="accent1"/>
                </a:solidFill>
                <a:latin typeface="Helvetica Light" charset="0"/>
                <a:ea typeface="Helvetica Light" charset="0"/>
                <a:cs typeface="Helvetica Light" charset="0"/>
              </a:rPr>
              <a:t>leftmost nonterminal </a:t>
            </a:r>
            <a:r>
              <a:rPr lang="en-US" altLang="en-US" sz="2400" dirty="0">
                <a:solidFill>
                  <a:srgbClr val="000000"/>
                </a:solidFill>
                <a:latin typeface="Helvetica Light" charset="0"/>
                <a:ea typeface="Helvetica Light" charset="0"/>
                <a:cs typeface="Helvetica Light" charset="0"/>
              </a:rPr>
              <a:t>in each sentential form is the one that is expanded.</a:t>
            </a:r>
          </a:p>
          <a:p>
            <a:pPr eaLnBrk="1" hangingPunct="1">
              <a:spcBef>
                <a:spcPct val="50000"/>
              </a:spcBef>
              <a:buFont typeface="Arial"/>
              <a:buChar char="•"/>
              <a:defRPr/>
            </a:pPr>
            <a:r>
              <a:rPr lang="en-US" altLang="en-US" sz="2400" dirty="0">
                <a:solidFill>
                  <a:srgbClr val="000000"/>
                </a:solidFill>
                <a:latin typeface="Helvetica Light" charset="0"/>
                <a:ea typeface="Helvetica Light" charset="0"/>
                <a:cs typeface="Helvetica Light" charset="0"/>
              </a:rPr>
              <a:t>A derivation may be </a:t>
            </a:r>
            <a:r>
              <a:rPr lang="en-US" altLang="en-US" sz="2400" dirty="0">
                <a:solidFill>
                  <a:schemeClr val="accent1"/>
                </a:solidFill>
                <a:latin typeface="Helvetica Light" charset="0"/>
                <a:ea typeface="Helvetica Light" charset="0"/>
                <a:cs typeface="Helvetica Light" charset="0"/>
              </a:rPr>
              <a:t>either leftmost or rightmost </a:t>
            </a:r>
            <a:br>
              <a:rPr lang="en-US" altLang="en-US" sz="2400" dirty="0">
                <a:solidFill>
                  <a:srgbClr val="000000"/>
                </a:solidFill>
                <a:latin typeface="Helvetica Light" charset="0"/>
                <a:ea typeface="Helvetica Light" charset="0"/>
                <a:cs typeface="Helvetica Light" charset="0"/>
              </a:rPr>
            </a:br>
            <a:r>
              <a:rPr lang="en-US" altLang="en-US" sz="2400" dirty="0">
                <a:solidFill>
                  <a:srgbClr val="000000"/>
                </a:solidFill>
                <a:latin typeface="Helvetica Light" charset="0"/>
                <a:ea typeface="Helvetica Light" charset="0"/>
                <a:cs typeface="Helvetica Light" charset="0"/>
              </a:rPr>
              <a:t>(or something else)</a:t>
            </a:r>
          </a:p>
          <a:p>
            <a:pPr eaLnBrk="1" hangingPunct="1">
              <a:defRPr/>
            </a:pPr>
            <a:endParaRPr lang="en-US" dirty="0"/>
          </a:p>
        </p:txBody>
      </p:sp>
      <p:sp>
        <p:nvSpPr>
          <p:cNvPr id="5" name="Rectangle 3"/>
          <p:cNvSpPr txBox="1">
            <a:spLocks noChangeArrowheads="1"/>
          </p:cNvSpPr>
          <p:nvPr/>
        </p:nvSpPr>
        <p:spPr bwMode="auto">
          <a:xfrm>
            <a:off x="425196" y="962785"/>
            <a:ext cx="7886700" cy="86843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400" dirty="0">
                <a:ea typeface="ＭＳ Ｐゴシック" charset="0"/>
                <a:cs typeface="Georgia" charset="0"/>
              </a:rPr>
              <a:t>Derivations and sentences</a:t>
            </a:r>
          </a:p>
        </p:txBody>
      </p:sp>
    </p:spTree>
    <p:extLst>
      <p:ext uri="{BB962C8B-B14F-4D97-AF65-F5344CB8AC3E}">
        <p14:creationId xmlns:p14="http://schemas.microsoft.com/office/powerpoint/2010/main" val="1305965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7398" y="3956313"/>
            <a:ext cx="4898004" cy="2270174"/>
          </a:xfrm>
          <a:ln>
            <a:solidFill>
              <a:srgbClr val="000000"/>
            </a:solidFill>
          </a:ln>
        </p:spPr>
        <p:txBody>
          <a:bodyPr>
            <a:normAutofit/>
          </a:bodyPr>
          <a:lstStyle/>
          <a:p>
            <a:pPr marL="457200" lvl="1" indent="0" eaLnBrk="1" hangingPunct="1">
              <a:buFont typeface="Times" charset="0"/>
              <a:buNone/>
              <a:defRPr/>
            </a:pPr>
            <a:r>
              <a:rPr altLang="en-US" sz="1600" b="1" dirty="0">
                <a:solidFill>
                  <a:schemeClr val="accent1"/>
                </a:solidFill>
                <a:latin typeface="Courier" charset="0"/>
              </a:rPr>
              <a:t>&lt;</a:t>
            </a:r>
            <a:r>
              <a:rPr altLang="en-US" sz="1600" b="1" dirty="0">
                <a:solidFill>
                  <a:schemeClr val="accent1"/>
                </a:solidFill>
                <a:latin typeface="Courier New" charset="0"/>
              </a:rPr>
              <a:t>program&gt; </a:t>
            </a:r>
            <a:r>
              <a:rPr lang="en-US" altLang="en-US" sz="1600" dirty="0">
                <a:solidFill>
                  <a:srgbClr val="7030A0"/>
                </a:solidFill>
                <a:latin typeface="Courier New" charset="0"/>
              </a:rPr>
              <a:t>::=</a:t>
            </a:r>
            <a:r>
              <a:rPr altLang="en-US" sz="1600" dirty="0">
                <a:solidFill>
                  <a:srgbClr val="C00000"/>
                </a:solidFill>
                <a:latin typeface="Courier New" charset="0"/>
              </a:rPr>
              <a:t> </a:t>
            </a:r>
            <a:r>
              <a:rPr altLang="en-US" sz="1600" dirty="0">
                <a:solidFill>
                  <a:schemeClr val="accent1"/>
                </a:solidFill>
                <a:latin typeface="Courier New" charset="0"/>
              </a:rPr>
              <a:t>&lt;stmts&gt;</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chemeClr val="accent1"/>
                </a:solidFill>
                <a:latin typeface="Courier New" charset="0"/>
              </a:rPr>
              <a:t>&lt;stmt&gt; </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chemeClr val="accent1"/>
                </a:solidFill>
                <a:latin typeface="Courier New" charset="0"/>
              </a:rPr>
              <a:t>&lt;var&gt; </a:t>
            </a:r>
            <a:r>
              <a:rPr altLang="en-US" sz="1600" dirty="0">
                <a:solidFill>
                  <a:srgbClr val="C00000"/>
                </a:solidFill>
                <a:latin typeface="Courier New" charset="0"/>
              </a:rPr>
              <a:t>= </a:t>
            </a:r>
            <a:r>
              <a:rPr altLang="en-US" sz="1600" dirty="0">
                <a:solidFill>
                  <a:schemeClr val="accent1"/>
                </a:solidFill>
                <a:latin typeface="Courier New" charset="0"/>
              </a:rPr>
              <a:t>&lt;expr&gt; </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&lt;expr&gt; </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&lt;term&gt; </a:t>
            </a:r>
            <a:r>
              <a:rPr altLang="en-US" sz="1600" dirty="0">
                <a:solidFill>
                  <a:srgbClr val="C00000"/>
                </a:solidFill>
                <a:latin typeface="Courier New" charset="0"/>
              </a:rPr>
              <a:t>+ </a:t>
            </a:r>
            <a:r>
              <a:rPr altLang="en-US" sz="1600" dirty="0">
                <a:solidFill>
                  <a:schemeClr val="accent1"/>
                </a:solidFill>
                <a:latin typeface="Courier New" charset="0"/>
              </a:rPr>
              <a:t>&lt;term&gt;</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&lt;var&gt; </a:t>
            </a:r>
            <a:r>
              <a:rPr altLang="en-US" sz="1600" dirty="0">
                <a:solidFill>
                  <a:srgbClr val="C00000"/>
                </a:solidFill>
                <a:latin typeface="Courier New" charset="0"/>
              </a:rPr>
              <a:t>+ </a:t>
            </a:r>
            <a:r>
              <a:rPr altLang="en-US" sz="1600" dirty="0">
                <a:solidFill>
                  <a:schemeClr val="accent1"/>
                </a:solidFill>
                <a:latin typeface="Courier New" charset="0"/>
              </a:rPr>
              <a:t>&lt;term&gt; </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b + </a:t>
            </a:r>
            <a:r>
              <a:rPr altLang="en-US" sz="1600" dirty="0">
                <a:solidFill>
                  <a:schemeClr val="accent1"/>
                </a:solidFill>
                <a:latin typeface="Courier New" charset="0"/>
              </a:rPr>
              <a:t>&lt;term&gt;</a:t>
            </a:r>
          </a:p>
          <a:p>
            <a:pPr marL="457200" lvl="1" indent="0" eaLnBrk="1" hangingPunct="1">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b + const</a:t>
            </a:r>
            <a:endParaRPr altLang="en-US" sz="1600" dirty="0">
              <a:solidFill>
                <a:srgbClr val="C00000"/>
              </a:solidFill>
              <a:latin typeface="Courier" charset="0"/>
            </a:endParaRPr>
          </a:p>
          <a:p>
            <a:pPr eaLnBrk="1" hangingPunct="1">
              <a:defRPr/>
            </a:pPr>
            <a:endParaRPr lang="en-US" sz="1600" dirty="0">
              <a:solidFill>
                <a:srgbClr val="C00000"/>
              </a:solidFill>
            </a:endParaRPr>
          </a:p>
        </p:txBody>
      </p:sp>
      <p:sp>
        <p:nvSpPr>
          <p:cNvPr id="6" name="Rectangle 3"/>
          <p:cNvSpPr txBox="1">
            <a:spLocks noChangeArrowheads="1"/>
          </p:cNvSpPr>
          <p:nvPr/>
        </p:nvSpPr>
        <p:spPr bwMode="auto">
          <a:xfrm>
            <a:off x="425196" y="962785"/>
            <a:ext cx="7886700" cy="86843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400" dirty="0">
                <a:ea typeface="ＭＳ Ｐゴシック" charset="0"/>
                <a:cs typeface="Georgia" charset="0"/>
              </a:rPr>
              <a:t>Another BNF example</a:t>
            </a:r>
          </a:p>
        </p:txBody>
      </p:sp>
      <p:sp>
        <p:nvSpPr>
          <p:cNvPr id="4" name="TextBox 3"/>
          <p:cNvSpPr txBox="1"/>
          <p:nvPr/>
        </p:nvSpPr>
        <p:spPr>
          <a:xfrm>
            <a:off x="495300" y="1920756"/>
            <a:ext cx="5945257" cy="1569660"/>
          </a:xfrm>
          <a:prstGeom prst="rect">
            <a:avLst/>
          </a:prstGeom>
          <a:noFill/>
          <a:ln>
            <a:solidFill>
              <a:srgbClr val="000000"/>
            </a:solidFill>
          </a:ln>
        </p:spPr>
        <p:txBody>
          <a:bodyPr wrap="square" rtlCol="0">
            <a:spAutoFit/>
          </a:bodyPr>
          <a:lstStyle/>
          <a:p>
            <a:r>
              <a:rPr lang="en-US" sz="1600" b="1" dirty="0">
                <a:solidFill>
                  <a:schemeClr val="accent1"/>
                </a:solidFill>
                <a:latin typeface="Courier New" charset="0"/>
                <a:ea typeface="Courier New" charset="0"/>
                <a:cs typeface="Courier New" charset="0"/>
              </a:rPr>
              <a:t>&lt;program&gt; </a:t>
            </a:r>
            <a:r>
              <a:rPr lang="en-US" sz="1600" dirty="0">
                <a:solidFill>
                  <a:srgbClr val="7030A0"/>
                </a:solidFill>
                <a:latin typeface="Courier New" charset="0"/>
                <a:ea typeface="Courier New" charset="0"/>
                <a:cs typeface="Courier New" charset="0"/>
              </a:rPr>
              <a:t>::= </a:t>
            </a:r>
            <a:r>
              <a:rPr lang="en-US" sz="1600" dirty="0">
                <a:solidFill>
                  <a:schemeClr val="accent1"/>
                </a:solidFill>
                <a:latin typeface="Courier New" charset="0"/>
                <a:ea typeface="Courier New" charset="0"/>
                <a:cs typeface="Courier New" charset="0"/>
              </a:rPr>
              <a:t>&lt;</a:t>
            </a:r>
            <a:r>
              <a:rPr lang="en-US" sz="1600" dirty="0" err="1">
                <a:solidFill>
                  <a:schemeClr val="accent1"/>
                </a:solidFill>
                <a:latin typeface="Courier New" charset="0"/>
                <a:ea typeface="Courier New" charset="0"/>
                <a:cs typeface="Courier New" charset="0"/>
              </a:rPr>
              <a:t>stmts</a:t>
            </a:r>
            <a:r>
              <a:rPr lang="en-US"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a:t>
            </a:r>
            <a:r>
              <a:rPr lang="mr-IN" sz="1600" dirty="0">
                <a:solidFill>
                  <a:srgbClr val="C00000"/>
                </a:solidFill>
                <a:latin typeface="Courier New" charset="0"/>
                <a:ea typeface="Courier New" charset="0"/>
                <a:cs typeface="Courier New" charset="0"/>
              </a:rPr>
              <a:t> ;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a:t>
            </a:r>
            <a:r>
              <a:rPr lang="mr-IN" sz="1600" dirty="0">
                <a:solidFill>
                  <a:srgbClr val="7030A0"/>
                </a:solidFill>
                <a:latin typeface="Courier New" charset="0"/>
                <a:ea typeface="Courier New" charset="0"/>
                <a:cs typeface="Courier New" charset="0"/>
              </a:rPr>
              <a: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p>
          <a:p>
            <a:r>
              <a:rPr lang="hr-HR" sz="1600" dirty="0">
                <a:solidFill>
                  <a:schemeClr val="accent1"/>
                </a:solidFill>
                <a:latin typeface="Courier New" charset="0"/>
                <a:ea typeface="Courier New" charset="0"/>
                <a:cs typeface="Courier New" charset="0"/>
              </a:rPr>
              <a:t>&lt;var&gt;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a</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b </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c</a:t>
            </a:r>
            <a:r>
              <a:rPr lang="hr-HR" sz="1600" dirty="0">
                <a:solidFill>
                  <a:srgbClr val="7030A0"/>
                </a:solidFill>
                <a:latin typeface="Courier New" charset="0"/>
                <a:ea typeface="Courier New" charset="0"/>
                <a:cs typeface="Courier New" charset="0"/>
              </a:rPr>
              <a:t> | </a:t>
            </a:r>
            <a:r>
              <a:rPr lang="hr-HR" sz="1600" dirty="0">
                <a:solidFill>
                  <a:srgbClr val="C00000"/>
                </a:solidFill>
                <a:latin typeface="Courier New" charset="0"/>
                <a:ea typeface="Courier New" charset="0"/>
                <a:cs typeface="Courier New" charset="0"/>
              </a:rPr>
              <a:t>d</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err="1">
                <a:solidFill>
                  <a:srgbClr val="C00000"/>
                </a:solidFill>
                <a:latin typeface="Courier New" charset="0"/>
                <a:ea typeface="Courier New" charset="0"/>
                <a:cs typeface="Courier New" charset="0"/>
              </a:rPr>
              <a:t>const</a:t>
            </a:r>
            <a:endParaRPr lang="mr-IN" sz="1600" dirty="0">
              <a:solidFill>
                <a:srgbClr val="C00000"/>
              </a:solidFill>
              <a:latin typeface="Courier New" charset="0"/>
              <a:ea typeface="Courier New" charset="0"/>
              <a:cs typeface="Courier New" charset="0"/>
            </a:endParaRPr>
          </a:p>
        </p:txBody>
      </p:sp>
      <p:sp>
        <p:nvSpPr>
          <p:cNvPr id="8" name="TextBox 7"/>
          <p:cNvSpPr txBox="1"/>
          <p:nvPr/>
        </p:nvSpPr>
        <p:spPr>
          <a:xfrm>
            <a:off x="665085" y="4703819"/>
            <a:ext cx="1574276" cy="584775"/>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A derivation example</a:t>
            </a:r>
          </a:p>
        </p:txBody>
      </p:sp>
      <p:sp>
        <p:nvSpPr>
          <p:cNvPr id="7" name="TextBox 6"/>
          <p:cNvSpPr txBox="1"/>
          <p:nvPr/>
        </p:nvSpPr>
        <p:spPr>
          <a:xfrm>
            <a:off x="6678184" y="1920756"/>
            <a:ext cx="1879440" cy="1569660"/>
          </a:xfrm>
          <a:prstGeom prst="rect">
            <a:avLst/>
          </a:prstGeom>
          <a:noFill/>
          <a:ln>
            <a:solidFill>
              <a:schemeClr val="accent3">
                <a:lumMod val="50000"/>
              </a:schemeClr>
            </a:solidFill>
          </a:ln>
        </p:spPr>
        <p:txBody>
          <a:bodyPr wrap="square" rtlCol="0">
            <a:spAutoFit/>
          </a:bodyPr>
          <a:lstStyle/>
          <a:p>
            <a:pPr algn="ctr"/>
            <a:r>
              <a:rPr lang="en-US" dirty="0">
                <a:solidFill>
                  <a:schemeClr val="accent3">
                    <a:lumMod val="50000"/>
                  </a:schemeClr>
                </a:solidFill>
              </a:rPr>
              <a:t>Note: grammars rules can be recursive.</a:t>
            </a:r>
          </a:p>
        </p:txBody>
      </p:sp>
      <p:sp>
        <p:nvSpPr>
          <p:cNvPr id="2" name="Rounded Rectangle 1"/>
          <p:cNvSpPr/>
          <p:nvPr/>
        </p:nvSpPr>
        <p:spPr>
          <a:xfrm>
            <a:off x="4190035" y="2140431"/>
            <a:ext cx="983849" cy="3828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5300" y="2149349"/>
            <a:ext cx="983849" cy="3828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768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animBg="1"/>
      <p:bldP spid="7" grpId="0" animBg="1"/>
      <p:bldP spid="2"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0" y="104625"/>
            <a:ext cx="8006423" cy="868430"/>
          </a:xfrm>
        </p:spPr>
        <p:txBody>
          <a:bodyPr>
            <a:noAutofit/>
          </a:bodyPr>
          <a:lstStyle/>
          <a:p>
            <a:r>
              <a:rPr lang="en-US" sz="4000" dirty="0"/>
              <a:t>Grading</a:t>
            </a:r>
          </a:p>
        </p:txBody>
      </p:sp>
      <p:sp>
        <p:nvSpPr>
          <p:cNvPr id="3" name="Content Placeholder 2"/>
          <p:cNvSpPr>
            <a:spLocks noGrp="1"/>
          </p:cNvSpPr>
          <p:nvPr>
            <p:ph idx="1"/>
          </p:nvPr>
        </p:nvSpPr>
        <p:spPr>
          <a:xfrm>
            <a:off x="372139" y="1116418"/>
            <a:ext cx="8497965" cy="5199321"/>
          </a:xfrm>
        </p:spPr>
        <p:txBody>
          <a:bodyPr>
            <a:noAutofit/>
          </a:bodyPr>
          <a:lstStyle/>
          <a:p>
            <a:pPr marL="0" indent="0">
              <a:lnSpc>
                <a:spcPct val="100000"/>
              </a:lnSpc>
              <a:buNone/>
            </a:pPr>
            <a:r>
              <a:rPr lang="en-US" sz="2400" dirty="0">
                <a:solidFill>
                  <a:schemeClr val="tx2"/>
                </a:solidFill>
                <a:latin typeface="+mn-lt"/>
              </a:rPr>
              <a:t>Part 2 is worth 40% of the grade split as:</a:t>
            </a:r>
          </a:p>
          <a:p>
            <a:pPr>
              <a:lnSpc>
                <a:spcPct val="100000"/>
              </a:lnSpc>
            </a:pPr>
            <a:r>
              <a:rPr lang="en-US" sz="2400" dirty="0">
                <a:solidFill>
                  <a:schemeClr val="tx1">
                    <a:lumMod val="75000"/>
                  </a:schemeClr>
                </a:solidFill>
              </a:rPr>
              <a:t>Grammar assignment - 4%</a:t>
            </a:r>
          </a:p>
          <a:p>
            <a:pPr>
              <a:lnSpc>
                <a:spcPct val="100000"/>
              </a:lnSpc>
            </a:pPr>
            <a:r>
              <a:rPr lang="en-US" sz="2400" dirty="0">
                <a:solidFill>
                  <a:schemeClr val="tx1">
                    <a:lumMod val="75000"/>
                  </a:schemeClr>
                </a:solidFill>
              </a:rPr>
              <a:t>Operational semantics assignment 4%</a:t>
            </a:r>
          </a:p>
          <a:p>
            <a:pPr>
              <a:lnSpc>
                <a:spcPct val="100000"/>
              </a:lnSpc>
            </a:pPr>
            <a:r>
              <a:rPr lang="en-US" sz="2400" dirty="0">
                <a:solidFill>
                  <a:schemeClr val="tx1">
                    <a:lumMod val="75000"/>
                  </a:schemeClr>
                </a:solidFill>
              </a:rPr>
              <a:t>In class quiz 1  - grammars - 4%</a:t>
            </a:r>
          </a:p>
          <a:p>
            <a:pPr>
              <a:lnSpc>
                <a:spcPct val="100000"/>
              </a:lnSpc>
            </a:pPr>
            <a:r>
              <a:rPr lang="en-US" sz="2400">
                <a:solidFill>
                  <a:schemeClr val="tx1">
                    <a:lumMod val="75000"/>
                  </a:schemeClr>
                </a:solidFill>
              </a:rPr>
              <a:t>In class quiz 2  - operational semantics - 4%</a:t>
            </a:r>
            <a:endParaRPr lang="en-US" sz="2400" dirty="0">
              <a:solidFill>
                <a:schemeClr val="tx1">
                  <a:lumMod val="75000"/>
                </a:schemeClr>
              </a:solidFill>
              <a:latin typeface="+mn-lt"/>
            </a:endParaRPr>
          </a:p>
          <a:p>
            <a:pPr>
              <a:lnSpc>
                <a:spcPct val="100000"/>
              </a:lnSpc>
            </a:pPr>
            <a:r>
              <a:rPr lang="en-US" sz="2400" dirty="0">
                <a:solidFill>
                  <a:schemeClr val="tx1">
                    <a:lumMod val="75000"/>
                  </a:schemeClr>
                </a:solidFill>
                <a:latin typeface="+mn-lt"/>
              </a:rPr>
              <a:t>Interpreter part 1 - 8%</a:t>
            </a:r>
          </a:p>
          <a:p>
            <a:pPr>
              <a:lnSpc>
                <a:spcPct val="100000"/>
              </a:lnSpc>
            </a:pPr>
            <a:r>
              <a:rPr lang="en-US" sz="2400" dirty="0">
                <a:solidFill>
                  <a:schemeClr val="tx1">
                    <a:lumMod val="75000"/>
                  </a:schemeClr>
                </a:solidFill>
                <a:latin typeface="+mn-lt"/>
              </a:rPr>
              <a:t>Interpreter part 2 - 8%</a:t>
            </a:r>
          </a:p>
          <a:p>
            <a:pPr>
              <a:lnSpc>
                <a:spcPct val="100000"/>
              </a:lnSpc>
            </a:pPr>
            <a:r>
              <a:rPr lang="en-US" sz="2400" dirty="0">
                <a:solidFill>
                  <a:schemeClr val="tx1">
                    <a:lumMod val="75000"/>
                  </a:schemeClr>
                </a:solidFill>
                <a:latin typeface="+mn-lt"/>
              </a:rPr>
              <a:t>Interpreter part 3 - 8%</a:t>
            </a:r>
          </a:p>
        </p:txBody>
      </p:sp>
    </p:spTree>
    <p:extLst>
      <p:ext uri="{BB962C8B-B14F-4D97-AF65-F5344CB8AC3E}">
        <p14:creationId xmlns:p14="http://schemas.microsoft.com/office/powerpoint/2010/main" val="1024190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8546" y="3846500"/>
            <a:ext cx="4432554" cy="2267146"/>
          </a:xfrm>
          <a:ln>
            <a:solidFill>
              <a:srgbClr val="000000"/>
            </a:solidFill>
          </a:ln>
        </p:spPr>
        <p:txBody>
          <a:bodyPr>
            <a:normAutofit fontScale="92500" lnSpcReduction="10000"/>
          </a:bodyPr>
          <a:lstStyle/>
          <a:p>
            <a:pPr marL="114300" indent="0">
              <a:buFont typeface="Times" charset="0"/>
              <a:buNone/>
              <a:defRPr/>
            </a:pPr>
            <a:r>
              <a:rPr altLang="en-US" sz="1600" b="1" dirty="0">
                <a:solidFill>
                  <a:schemeClr val="accent1"/>
                </a:solidFill>
                <a:latin typeface="Courier" charset="0"/>
              </a:rPr>
              <a:t>&lt;</a:t>
            </a:r>
            <a:r>
              <a:rPr altLang="en-US" sz="1600" b="1" dirty="0">
                <a:solidFill>
                  <a:schemeClr val="accent1"/>
                </a:solidFill>
                <a:latin typeface="Courier New" charset="0"/>
              </a:rPr>
              <a:t>program&gt; </a:t>
            </a:r>
            <a:r>
              <a:rPr lang="en-US" altLang="en-US" sz="1600" dirty="0">
                <a:solidFill>
                  <a:srgbClr val="7030A0"/>
                </a:solidFill>
                <a:latin typeface="Courier New" charset="0"/>
              </a:rPr>
              <a:t>::=</a:t>
            </a:r>
            <a:r>
              <a:rPr altLang="en-US" sz="1600" dirty="0">
                <a:solidFill>
                  <a:srgbClr val="C00000"/>
                </a:solidFill>
                <a:latin typeface="Courier New" charset="0"/>
              </a:rPr>
              <a:t> </a:t>
            </a:r>
            <a:r>
              <a:rPr altLang="en-US" sz="1600" dirty="0">
                <a:solidFill>
                  <a:schemeClr val="accent1"/>
                </a:solidFill>
                <a:latin typeface="Courier New" charset="0"/>
              </a:rPr>
              <a:t>&lt;stmts&gt;</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chemeClr val="accent1"/>
                </a:solidFill>
                <a:latin typeface="Courier New" charset="0"/>
              </a:rPr>
              <a:t>&lt;stmt&gt; </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chemeClr val="accent1"/>
                </a:solidFill>
                <a:latin typeface="Courier New" charset="0"/>
              </a:rPr>
              <a:t>&lt;var&gt; </a:t>
            </a:r>
            <a:r>
              <a:rPr altLang="en-US" sz="1600" dirty="0">
                <a:solidFill>
                  <a:srgbClr val="C00000"/>
                </a:solidFill>
                <a:latin typeface="Courier New" charset="0"/>
              </a:rPr>
              <a:t>= </a:t>
            </a:r>
            <a:r>
              <a:rPr altLang="en-US" sz="1600" dirty="0">
                <a:solidFill>
                  <a:schemeClr val="accent1"/>
                </a:solidFill>
                <a:latin typeface="Courier New" charset="0"/>
              </a:rPr>
              <a:t>&lt;expr&gt; </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&lt;expr&gt; </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&lt;term&gt; </a:t>
            </a:r>
            <a:r>
              <a:rPr altLang="en-US" sz="1600" dirty="0">
                <a:solidFill>
                  <a:srgbClr val="C00000"/>
                </a:solidFill>
                <a:latin typeface="Courier New" charset="0"/>
              </a:rPr>
              <a:t>+ </a:t>
            </a:r>
            <a:r>
              <a:rPr altLang="en-US" sz="1600" dirty="0">
                <a:solidFill>
                  <a:schemeClr val="accent1"/>
                </a:solidFill>
                <a:latin typeface="Courier New" charset="0"/>
              </a:rPr>
              <a:t>&lt;term&gt;</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a:t>
            </a:r>
            <a:r>
              <a:rPr altLang="en-US" sz="1600" dirty="0">
                <a:solidFill>
                  <a:schemeClr val="accent1"/>
                </a:solidFill>
                <a:latin typeface="Courier New" charset="0"/>
              </a:rPr>
              <a:t>&lt;var&gt; </a:t>
            </a:r>
            <a:r>
              <a:rPr altLang="en-US" sz="1600" dirty="0">
                <a:solidFill>
                  <a:srgbClr val="C00000"/>
                </a:solidFill>
                <a:latin typeface="Courier New" charset="0"/>
              </a:rPr>
              <a:t>+ </a:t>
            </a:r>
            <a:r>
              <a:rPr altLang="en-US" sz="1600" dirty="0">
                <a:solidFill>
                  <a:schemeClr val="accent1"/>
                </a:solidFill>
                <a:latin typeface="Courier New" charset="0"/>
              </a:rPr>
              <a:t>&lt;term&gt; </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b + </a:t>
            </a:r>
            <a:r>
              <a:rPr altLang="en-US" sz="1600" dirty="0">
                <a:solidFill>
                  <a:schemeClr val="accent1"/>
                </a:solidFill>
                <a:latin typeface="Courier New" charset="0"/>
              </a:rPr>
              <a:t>&lt;term&gt;</a:t>
            </a:r>
          </a:p>
          <a:p>
            <a:pPr marL="114300" indent="0">
              <a:buFont typeface="Times" charset="0"/>
              <a:buNone/>
              <a:defRPr/>
            </a:pPr>
            <a:r>
              <a:rPr altLang="en-US" sz="1600" dirty="0">
                <a:solidFill>
                  <a:srgbClr val="C00000"/>
                </a:solidFill>
                <a:latin typeface="Courier New" charset="0"/>
              </a:rPr>
              <a:t>          </a:t>
            </a:r>
            <a:r>
              <a:rPr lang="en-US" altLang="en-US" sz="1600" dirty="0">
                <a:solidFill>
                  <a:srgbClr val="C00000"/>
                </a:solidFill>
                <a:latin typeface="Courier New" charset="0"/>
              </a:rPr>
              <a:t>    </a:t>
            </a:r>
            <a:r>
              <a:rPr altLang="en-US" sz="1600" dirty="0">
                <a:solidFill>
                  <a:srgbClr val="C00000"/>
                </a:solidFill>
                <a:latin typeface="Courier New" charset="0"/>
              </a:rPr>
              <a:t>a = b + const</a:t>
            </a:r>
            <a:endParaRPr altLang="en-US" sz="1600" dirty="0">
              <a:solidFill>
                <a:srgbClr val="C00000"/>
              </a:solidFill>
              <a:latin typeface="Courier" charset="0"/>
            </a:endParaRPr>
          </a:p>
          <a:p>
            <a:pPr eaLnBrk="1" hangingPunct="1">
              <a:defRPr/>
            </a:pPr>
            <a:endParaRPr lang="en-US" sz="1600" dirty="0">
              <a:solidFill>
                <a:srgbClr val="C00000"/>
              </a:solidFill>
            </a:endParaRPr>
          </a:p>
        </p:txBody>
      </p:sp>
      <p:sp>
        <p:nvSpPr>
          <p:cNvPr id="6" name="Rectangle 3"/>
          <p:cNvSpPr txBox="1">
            <a:spLocks noChangeArrowheads="1"/>
          </p:cNvSpPr>
          <p:nvPr/>
        </p:nvSpPr>
        <p:spPr bwMode="auto">
          <a:xfrm>
            <a:off x="425196" y="962785"/>
            <a:ext cx="7886700" cy="86843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spcAft>
                <a:spcPts val="0"/>
              </a:spcAft>
            </a:pPr>
            <a:r>
              <a:rPr lang="en-US" sz="4400" dirty="0">
                <a:ea typeface="ＭＳ Ｐゴシック" charset="0"/>
                <a:cs typeface="Georgia" charset="0"/>
              </a:rPr>
              <a:t>Generator vs Recognizer</a:t>
            </a:r>
          </a:p>
        </p:txBody>
      </p:sp>
      <p:sp>
        <p:nvSpPr>
          <p:cNvPr id="4" name="TextBox 3"/>
          <p:cNvSpPr txBox="1"/>
          <p:nvPr/>
        </p:nvSpPr>
        <p:spPr>
          <a:xfrm>
            <a:off x="495300" y="1841628"/>
            <a:ext cx="6190835" cy="1569660"/>
          </a:xfrm>
          <a:prstGeom prst="rect">
            <a:avLst/>
          </a:prstGeom>
          <a:noFill/>
          <a:ln>
            <a:solidFill>
              <a:srgbClr val="000000"/>
            </a:solidFill>
          </a:ln>
        </p:spPr>
        <p:txBody>
          <a:bodyPr wrap="square" rtlCol="0">
            <a:spAutoFit/>
          </a:bodyPr>
          <a:lstStyle/>
          <a:p>
            <a:r>
              <a:rPr lang="en-US" sz="1600" b="1" dirty="0">
                <a:solidFill>
                  <a:schemeClr val="accent1"/>
                </a:solidFill>
                <a:latin typeface="Courier New" charset="0"/>
                <a:ea typeface="Courier New" charset="0"/>
                <a:cs typeface="Courier New" charset="0"/>
              </a:rPr>
              <a:t>&lt;program&gt; </a:t>
            </a:r>
            <a:r>
              <a:rPr lang="en-US" sz="1600" dirty="0">
                <a:solidFill>
                  <a:srgbClr val="7030A0"/>
                </a:solidFill>
                <a:latin typeface="Courier New" charset="0"/>
                <a:ea typeface="Courier New" charset="0"/>
                <a:cs typeface="Courier New" charset="0"/>
              </a:rPr>
              <a:t>::= </a:t>
            </a:r>
            <a:r>
              <a:rPr lang="en-US" sz="1600" dirty="0">
                <a:solidFill>
                  <a:schemeClr val="accent1"/>
                </a:solidFill>
                <a:latin typeface="Courier New" charset="0"/>
                <a:ea typeface="Courier New" charset="0"/>
                <a:cs typeface="Courier New" charset="0"/>
              </a:rPr>
              <a:t>&lt;</a:t>
            </a:r>
            <a:r>
              <a:rPr lang="en-US" sz="1600" dirty="0" err="1">
                <a:solidFill>
                  <a:schemeClr val="accent1"/>
                </a:solidFill>
                <a:latin typeface="Courier New" charset="0"/>
                <a:ea typeface="Courier New" charset="0"/>
                <a:cs typeface="Courier New" charset="0"/>
              </a:rPr>
              <a:t>stmts</a:t>
            </a:r>
            <a:r>
              <a:rPr lang="en-US"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a:t>
            </a:r>
            <a:r>
              <a:rPr lang="mr-IN" sz="1600" dirty="0">
                <a:solidFill>
                  <a:srgbClr val="C00000"/>
                </a:solidFill>
                <a:latin typeface="Courier New" charset="0"/>
                <a:ea typeface="Courier New" charset="0"/>
                <a:cs typeface="Courier New" charset="0"/>
              </a:rPr>
              <a:t> ;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a:t>
            </a:r>
            <a:r>
              <a:rPr lang="mr-IN" sz="1600" dirty="0">
                <a:solidFill>
                  <a:srgbClr val="7030A0"/>
                </a:solidFill>
                <a:latin typeface="Courier New" charset="0"/>
                <a:ea typeface="Courier New" charset="0"/>
                <a:cs typeface="Courier New" charset="0"/>
              </a:rPr>
              <a: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p>
          <a:p>
            <a:r>
              <a:rPr lang="hr-HR" sz="1600" dirty="0">
                <a:solidFill>
                  <a:schemeClr val="accent1"/>
                </a:solidFill>
                <a:latin typeface="Courier New" charset="0"/>
                <a:ea typeface="Courier New" charset="0"/>
                <a:cs typeface="Courier New" charset="0"/>
              </a:rPr>
              <a:t>&lt;var&gt;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a</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b </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c</a:t>
            </a:r>
            <a:r>
              <a:rPr lang="hr-HR" sz="1600" dirty="0">
                <a:solidFill>
                  <a:srgbClr val="7030A0"/>
                </a:solidFill>
                <a:latin typeface="Courier New" charset="0"/>
                <a:ea typeface="Courier New" charset="0"/>
                <a:cs typeface="Courier New" charset="0"/>
              </a:rPr>
              <a:t> | </a:t>
            </a:r>
            <a:r>
              <a:rPr lang="hr-HR" sz="1600" dirty="0">
                <a:solidFill>
                  <a:srgbClr val="C00000"/>
                </a:solidFill>
                <a:latin typeface="Courier New" charset="0"/>
                <a:ea typeface="Courier New" charset="0"/>
                <a:cs typeface="Courier New" charset="0"/>
              </a:rPr>
              <a:t>d</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err="1">
                <a:solidFill>
                  <a:srgbClr val="C00000"/>
                </a:solidFill>
                <a:latin typeface="Courier New" charset="0"/>
                <a:ea typeface="Courier New" charset="0"/>
                <a:cs typeface="Courier New" charset="0"/>
              </a:rPr>
              <a:t>const</a:t>
            </a:r>
            <a:endParaRPr lang="mr-IN" sz="1600" dirty="0">
              <a:solidFill>
                <a:srgbClr val="C00000"/>
              </a:solidFill>
              <a:latin typeface="Courier New" charset="0"/>
              <a:ea typeface="Courier New" charset="0"/>
              <a:cs typeface="Courier New" charset="0"/>
            </a:endParaRPr>
          </a:p>
        </p:txBody>
      </p:sp>
      <p:sp>
        <p:nvSpPr>
          <p:cNvPr id="13" name="Content Placeholder 2"/>
          <p:cNvSpPr txBox="1">
            <a:spLocks/>
          </p:cNvSpPr>
          <p:nvPr/>
        </p:nvSpPr>
        <p:spPr>
          <a:xfrm>
            <a:off x="495300" y="3846500"/>
            <a:ext cx="3261426" cy="2267146"/>
          </a:xfrm>
          <a:prstGeom prst="rect">
            <a:avLst/>
          </a:prstGeom>
          <a:ln>
            <a:solidFill>
              <a:srgbClr val="000000"/>
            </a:solidFill>
          </a:ln>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indent="0" fontAlgn="auto">
              <a:spcAft>
                <a:spcPts val="0"/>
              </a:spcAft>
              <a:buFont typeface="Times" charset="0"/>
              <a:buNone/>
              <a:defRPr/>
            </a:pPr>
            <a:r>
              <a:rPr lang="en-US" altLang="en-US" sz="1600" dirty="0">
                <a:solidFill>
                  <a:srgbClr val="C00000"/>
                </a:solidFill>
                <a:latin typeface="Courier New" charset="0"/>
                <a:ea typeface="Courier New" charset="0"/>
                <a:cs typeface="Courier New" charset="0"/>
              </a:rPr>
              <a:t>a</a:t>
            </a:r>
            <a:r>
              <a:rPr lang="mr-IN" altLang="en-US" sz="1600" dirty="0">
                <a:solidFill>
                  <a:srgbClr val="C00000"/>
                </a:solidFill>
                <a:latin typeface="Courier New" charset="0"/>
                <a:ea typeface="Courier New" charset="0"/>
                <a:cs typeface="Courier New" charset="0"/>
              </a:rPr>
              <a:t> = </a:t>
            </a:r>
            <a:r>
              <a:rPr lang="mr-IN" altLang="en-US" sz="1600" dirty="0" err="1">
                <a:solidFill>
                  <a:srgbClr val="C00000"/>
                </a:solidFill>
                <a:latin typeface="Courier New" charset="0"/>
                <a:ea typeface="Courier New" charset="0"/>
                <a:cs typeface="Courier New" charset="0"/>
              </a:rPr>
              <a:t>b</a:t>
            </a:r>
            <a:r>
              <a:rPr lang="mr-IN" altLang="en-US" sz="1600" dirty="0">
                <a:solidFill>
                  <a:srgbClr val="C00000"/>
                </a:solidFill>
                <a:latin typeface="Courier New" charset="0"/>
                <a:ea typeface="Courier New" charset="0"/>
                <a:cs typeface="Courier New" charset="0"/>
              </a:rPr>
              <a:t> + </a:t>
            </a:r>
            <a:r>
              <a:rPr lang="mr-IN" altLang="en-US" sz="1600" dirty="0" err="1">
                <a:solidFill>
                  <a:srgbClr val="C00000"/>
                </a:solidFill>
                <a:latin typeface="Courier New" charset="0"/>
                <a:ea typeface="Courier New" charset="0"/>
                <a:cs typeface="Courier New" charset="0"/>
              </a:rPr>
              <a:t>const</a:t>
            </a:r>
            <a:r>
              <a:rPr lang="en-US" altLang="en-US" sz="1600" dirty="0">
                <a:solidFill>
                  <a:srgbClr val="C00000"/>
                </a:solidFill>
                <a:latin typeface="Courier New" charset="0"/>
                <a:ea typeface="Courier New" charset="0"/>
                <a:cs typeface="Courier New" charset="0"/>
              </a:rPr>
              <a:t> </a:t>
            </a:r>
          </a:p>
          <a:p>
            <a:pPr marL="114300" indent="0" fontAlgn="auto">
              <a:spcAft>
                <a:spcPts val="0"/>
              </a:spcAft>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 </a:t>
            </a:r>
            <a:r>
              <a:rPr lang="mr-IN" altLang="en-US" sz="1600" dirty="0">
                <a:solidFill>
                  <a:srgbClr val="C00000"/>
                </a:solidFill>
                <a:latin typeface="Courier New" charset="0"/>
                <a:ea typeface="Courier New" charset="0"/>
                <a:cs typeface="Courier New" charset="0"/>
              </a:rPr>
              <a:t>=</a:t>
            </a:r>
            <a:r>
              <a:rPr lang="en-US" altLang="en-US" sz="1600" dirty="0">
                <a:solidFill>
                  <a:srgbClr val="C00000"/>
                </a:solidFill>
                <a:latin typeface="Courier New" charset="0"/>
                <a:ea typeface="Courier New" charset="0"/>
                <a:cs typeface="Courier New" charset="0"/>
              </a:rPr>
              <a:t> </a:t>
            </a:r>
            <a:r>
              <a:rPr lang="mr-IN" altLang="en-US" sz="1600" dirty="0" err="1">
                <a:solidFill>
                  <a:srgbClr val="C00000"/>
                </a:solidFill>
                <a:latin typeface="Courier New" charset="0"/>
                <a:ea typeface="Courier New" charset="0"/>
                <a:cs typeface="Courier New" charset="0"/>
              </a:rPr>
              <a:t>b</a:t>
            </a:r>
            <a:r>
              <a:rPr lang="mr-IN" altLang="en-US" sz="1600" dirty="0">
                <a:solidFill>
                  <a:srgbClr val="C00000"/>
                </a:solidFill>
                <a:latin typeface="Courier New" charset="0"/>
                <a:ea typeface="Courier New" charset="0"/>
                <a:cs typeface="Courier New" charset="0"/>
              </a:rPr>
              <a:t> + </a:t>
            </a:r>
            <a:r>
              <a:rPr lang="mr-IN" altLang="en-US" sz="1600" dirty="0" err="1">
                <a:solidFill>
                  <a:srgbClr val="C00000"/>
                </a:solidFill>
                <a:latin typeface="Courier New" charset="0"/>
                <a:ea typeface="Courier New" charset="0"/>
                <a:cs typeface="Courier New" charset="0"/>
              </a:rPr>
              <a:t>const</a:t>
            </a:r>
            <a:r>
              <a:rPr lang="en-US" altLang="en-US" sz="1600" dirty="0">
                <a:solidFill>
                  <a:srgbClr val="C00000"/>
                </a:solidFill>
                <a:latin typeface="Courier New" charset="0"/>
                <a:ea typeface="Courier New" charset="0"/>
                <a:cs typeface="Courier New" charset="0"/>
              </a:rPr>
              <a:t> </a:t>
            </a:r>
          </a:p>
          <a:p>
            <a:pPr marL="114300" indent="0" fontAlgn="auto">
              <a:spcAft>
                <a:spcPts val="0"/>
              </a:spcAft>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 </a:t>
            </a:r>
            <a:r>
              <a:rPr lang="mr-IN" altLang="en-US" sz="1600" dirty="0">
                <a:solidFill>
                  <a:srgbClr val="C00000"/>
                </a:solidFill>
                <a:latin typeface="Courier New" charset="0"/>
                <a:ea typeface="Courier New" charset="0"/>
                <a:cs typeface="Courier New" charset="0"/>
              </a:rPr>
              <a:t>=</a:t>
            </a:r>
            <a:r>
              <a:rPr lang="en-US" altLang="en-US" sz="1600" dirty="0">
                <a:solidFill>
                  <a:srgbClr val="C00000"/>
                </a:solidFill>
                <a:latin typeface="Courier New" charset="0"/>
                <a:ea typeface="Courier New" charset="0"/>
                <a:cs typeface="Courier New" charset="0"/>
              </a:rPr>
              <a:t> </a:t>
            </a: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a:t>
            </a:r>
            <a:r>
              <a:rPr lang="mr-IN" altLang="en-US" sz="1600" dirty="0">
                <a:solidFill>
                  <a:srgbClr val="C00000"/>
                </a:solidFill>
                <a:latin typeface="Courier New" charset="0"/>
                <a:ea typeface="Courier New" charset="0"/>
                <a:cs typeface="Courier New" charset="0"/>
              </a:rPr>
              <a:t> + </a:t>
            </a:r>
            <a:r>
              <a:rPr lang="mr-IN" altLang="en-US" sz="1600" dirty="0" err="1">
                <a:solidFill>
                  <a:srgbClr val="C00000"/>
                </a:solidFill>
                <a:latin typeface="Courier New" charset="0"/>
                <a:ea typeface="Courier New" charset="0"/>
                <a:cs typeface="Courier New" charset="0"/>
              </a:rPr>
              <a:t>const</a:t>
            </a:r>
            <a:r>
              <a:rPr lang="en-US" altLang="en-US" sz="1600" dirty="0">
                <a:solidFill>
                  <a:srgbClr val="C00000"/>
                </a:solidFill>
                <a:latin typeface="Courier New" charset="0"/>
                <a:ea typeface="Courier New" charset="0"/>
                <a:cs typeface="Courier New" charset="0"/>
              </a:rPr>
              <a:t> </a:t>
            </a:r>
          </a:p>
          <a:p>
            <a:pPr marL="114300" indent="0" fontAlgn="auto">
              <a:spcAft>
                <a:spcPts val="0"/>
              </a:spcAft>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 </a:t>
            </a:r>
            <a:r>
              <a:rPr lang="mr-IN" altLang="en-US" sz="1600" dirty="0">
                <a:solidFill>
                  <a:srgbClr val="C00000"/>
                </a:solidFill>
                <a:latin typeface="Courier New" charset="0"/>
                <a:ea typeface="Courier New" charset="0"/>
                <a:cs typeface="Courier New" charset="0"/>
              </a:rPr>
              <a:t>=</a:t>
            </a:r>
            <a:r>
              <a:rPr lang="en-US" altLang="en-US" sz="1600" dirty="0">
                <a:solidFill>
                  <a:srgbClr val="C00000"/>
                </a:solidFill>
                <a:latin typeface="Courier New" charset="0"/>
                <a:ea typeface="Courier New" charset="0"/>
                <a:cs typeface="Courier New" charset="0"/>
              </a:rPr>
              <a:t> </a:t>
            </a:r>
            <a:r>
              <a:rPr lang="mr-IN" altLang="en-US" sz="1600" dirty="0">
                <a:solidFill>
                  <a:schemeClr val="accent1"/>
                </a:solidFill>
                <a:latin typeface="Courier New" charset="0"/>
                <a:ea typeface="Courier New" charset="0"/>
                <a:cs typeface="Courier New" charset="0"/>
              </a:rPr>
              <a:t>&lt;</a:t>
            </a:r>
            <a:r>
              <a:rPr lang="en-US" altLang="en-US" sz="1600" dirty="0">
                <a:solidFill>
                  <a:schemeClr val="accent1"/>
                </a:solidFill>
                <a:latin typeface="Courier New" charset="0"/>
                <a:ea typeface="Courier New" charset="0"/>
                <a:cs typeface="Courier New" charset="0"/>
              </a:rPr>
              <a:t>term</a:t>
            </a:r>
            <a:r>
              <a:rPr lang="mr-IN" altLang="en-US" sz="1600" dirty="0">
                <a:solidFill>
                  <a:schemeClr val="accent1"/>
                </a:solidFill>
                <a:latin typeface="Courier New" charset="0"/>
                <a:ea typeface="Courier New" charset="0"/>
                <a:cs typeface="Courier New" charset="0"/>
              </a:rPr>
              <a:t>&gt;</a:t>
            </a:r>
            <a:r>
              <a:rPr lang="mr-IN" altLang="en-US" sz="1600" dirty="0">
                <a:solidFill>
                  <a:srgbClr val="C00000"/>
                </a:solidFill>
                <a:latin typeface="Courier New" charset="0"/>
                <a:ea typeface="Courier New" charset="0"/>
                <a:cs typeface="Courier New" charset="0"/>
              </a:rPr>
              <a:t> + </a:t>
            </a:r>
            <a:r>
              <a:rPr lang="mr-IN" altLang="en-US" sz="1600" dirty="0" err="1">
                <a:solidFill>
                  <a:srgbClr val="C00000"/>
                </a:solidFill>
                <a:latin typeface="Courier New" charset="0"/>
                <a:ea typeface="Courier New" charset="0"/>
                <a:cs typeface="Courier New" charset="0"/>
              </a:rPr>
              <a:t>const</a:t>
            </a:r>
            <a:r>
              <a:rPr lang="en-US" altLang="en-US" sz="1600" dirty="0">
                <a:solidFill>
                  <a:srgbClr val="C00000"/>
                </a:solidFill>
                <a:latin typeface="Courier New" charset="0"/>
                <a:ea typeface="Courier New" charset="0"/>
                <a:cs typeface="Courier New" charset="0"/>
              </a:rPr>
              <a:t> </a:t>
            </a:r>
          </a:p>
          <a:p>
            <a:pPr marL="114300" indent="0" fontAlgn="auto">
              <a:spcAft>
                <a:spcPts val="0"/>
              </a:spcAft>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 </a:t>
            </a:r>
            <a:r>
              <a:rPr lang="mr-IN" altLang="en-US" sz="1600" dirty="0">
                <a:solidFill>
                  <a:srgbClr val="C00000"/>
                </a:solidFill>
                <a:latin typeface="Courier New" charset="0"/>
                <a:ea typeface="Courier New" charset="0"/>
                <a:cs typeface="Courier New" charset="0"/>
              </a:rPr>
              <a:t>=</a:t>
            </a:r>
            <a:r>
              <a:rPr lang="en-US" altLang="en-US" sz="1600" dirty="0">
                <a:solidFill>
                  <a:srgbClr val="C00000"/>
                </a:solidFill>
                <a:latin typeface="Courier New" charset="0"/>
                <a:ea typeface="Courier New" charset="0"/>
                <a:cs typeface="Courier New" charset="0"/>
              </a:rPr>
              <a:t> </a:t>
            </a:r>
            <a:r>
              <a:rPr lang="mr-IN" altLang="en-US" sz="1600" dirty="0">
                <a:solidFill>
                  <a:schemeClr val="accent1"/>
                </a:solidFill>
                <a:latin typeface="Courier New" charset="0"/>
                <a:ea typeface="Courier New" charset="0"/>
                <a:cs typeface="Courier New" charset="0"/>
              </a:rPr>
              <a:t>&lt;</a:t>
            </a:r>
            <a:r>
              <a:rPr lang="en-US" altLang="en-US" sz="1600" dirty="0">
                <a:solidFill>
                  <a:schemeClr val="accent1"/>
                </a:solidFill>
                <a:latin typeface="Courier New" charset="0"/>
                <a:ea typeface="Courier New" charset="0"/>
                <a:cs typeface="Courier New" charset="0"/>
              </a:rPr>
              <a:t>term</a:t>
            </a:r>
            <a:r>
              <a:rPr lang="mr-IN" altLang="en-US" sz="1600" dirty="0">
                <a:solidFill>
                  <a:schemeClr val="accent1"/>
                </a:solidFill>
                <a:latin typeface="Courier New" charset="0"/>
                <a:ea typeface="Courier New" charset="0"/>
                <a:cs typeface="Courier New" charset="0"/>
              </a:rPr>
              <a:t>&gt;</a:t>
            </a:r>
            <a:r>
              <a:rPr lang="mr-IN" altLang="en-US" sz="1600" dirty="0">
                <a:solidFill>
                  <a:srgbClr val="C00000"/>
                </a:solidFill>
                <a:latin typeface="Courier New" charset="0"/>
                <a:ea typeface="Courier New" charset="0"/>
                <a:cs typeface="Courier New" charset="0"/>
              </a:rPr>
              <a:t> + </a:t>
            </a:r>
            <a:r>
              <a:rPr lang="mr-IN" altLang="en-US" sz="1600" dirty="0">
                <a:solidFill>
                  <a:schemeClr val="accent1"/>
                </a:solidFill>
                <a:latin typeface="Courier New" charset="0"/>
                <a:ea typeface="Courier New" charset="0"/>
                <a:cs typeface="Courier New" charset="0"/>
              </a:rPr>
              <a:t>&lt;</a:t>
            </a:r>
            <a:r>
              <a:rPr lang="en-US" altLang="en-US" sz="1600" dirty="0">
                <a:solidFill>
                  <a:schemeClr val="accent1"/>
                </a:solidFill>
                <a:latin typeface="Courier New" charset="0"/>
                <a:ea typeface="Courier New" charset="0"/>
                <a:cs typeface="Courier New" charset="0"/>
              </a:rPr>
              <a:t>term</a:t>
            </a:r>
            <a:r>
              <a:rPr lang="mr-IN" altLang="en-US" sz="1600" dirty="0">
                <a:solidFill>
                  <a:schemeClr val="accent1"/>
                </a:solidFill>
                <a:latin typeface="Courier New" charset="0"/>
                <a:ea typeface="Courier New" charset="0"/>
                <a:cs typeface="Courier New" charset="0"/>
              </a:rPr>
              <a:t>&gt;</a:t>
            </a:r>
            <a:r>
              <a:rPr lang="en-US" altLang="en-US" sz="1600" dirty="0">
                <a:solidFill>
                  <a:srgbClr val="C00000"/>
                </a:solidFill>
                <a:latin typeface="Courier New" charset="0"/>
                <a:ea typeface="Courier New" charset="0"/>
                <a:cs typeface="Courier New" charset="0"/>
              </a:rPr>
              <a:t> </a:t>
            </a:r>
          </a:p>
          <a:p>
            <a:pPr marL="114300" indent="0" fontAlgn="auto">
              <a:spcAft>
                <a:spcPts val="0"/>
              </a:spcAft>
              <a:buFont typeface="Times" charset="0"/>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var</a:t>
            </a:r>
            <a:r>
              <a:rPr lang="mr-IN" altLang="en-US" sz="1600" dirty="0">
                <a:solidFill>
                  <a:schemeClr val="accent1"/>
                </a:solidFill>
                <a:latin typeface="Courier New" charset="0"/>
                <a:ea typeface="Courier New" charset="0"/>
                <a:cs typeface="Courier New" charset="0"/>
              </a:rPr>
              <a:t>&gt; </a:t>
            </a:r>
            <a:r>
              <a:rPr lang="mr-IN" altLang="en-US" sz="1600" dirty="0">
                <a:solidFill>
                  <a:srgbClr val="C00000"/>
                </a:solidFill>
                <a:latin typeface="Courier New" charset="0"/>
                <a:ea typeface="Courier New" charset="0"/>
                <a:cs typeface="Courier New" charset="0"/>
              </a:rPr>
              <a:t>=</a:t>
            </a:r>
            <a:r>
              <a:rPr lang="en-US" altLang="en-US" sz="1600" dirty="0">
                <a:solidFill>
                  <a:srgbClr val="C00000"/>
                </a:solidFill>
                <a:latin typeface="Courier New" charset="0"/>
                <a:ea typeface="Courier New" charset="0"/>
                <a:cs typeface="Courier New" charset="0"/>
              </a:rPr>
              <a:t> </a:t>
            </a:r>
            <a:r>
              <a:rPr lang="mr-IN" altLang="en-US" sz="1600" dirty="0">
                <a:solidFill>
                  <a:schemeClr val="accent1"/>
                </a:solidFill>
                <a:latin typeface="Courier New" charset="0"/>
                <a:ea typeface="Courier New" charset="0"/>
                <a:cs typeface="Courier New" charset="0"/>
              </a:rPr>
              <a:t>&lt;</a:t>
            </a:r>
            <a:r>
              <a:rPr lang="en-US" altLang="en-US" sz="1600" dirty="0">
                <a:solidFill>
                  <a:schemeClr val="accent1"/>
                </a:solidFill>
                <a:latin typeface="Courier New" charset="0"/>
                <a:ea typeface="Courier New" charset="0"/>
                <a:cs typeface="Courier New" charset="0"/>
              </a:rPr>
              <a:t>expr</a:t>
            </a:r>
            <a:r>
              <a:rPr lang="mr-IN" altLang="en-US" sz="1600" dirty="0">
                <a:solidFill>
                  <a:schemeClr val="accent1"/>
                </a:solidFill>
                <a:latin typeface="Courier New" charset="0"/>
                <a:ea typeface="Courier New" charset="0"/>
                <a:cs typeface="Courier New" charset="0"/>
              </a:rPr>
              <a:t>&gt;</a:t>
            </a:r>
            <a:endParaRPr lang="en-US" altLang="en-US" sz="1600" dirty="0">
              <a:solidFill>
                <a:srgbClr val="C00000"/>
              </a:solidFill>
              <a:latin typeface="Courier New" charset="0"/>
              <a:ea typeface="Courier New" charset="0"/>
              <a:cs typeface="Courier New" charset="0"/>
            </a:endParaRPr>
          </a:p>
          <a:p>
            <a:pPr marL="114300" indent="0" fontAlgn="auto">
              <a:spcAft>
                <a:spcPts val="0"/>
              </a:spcAft>
              <a:buFont typeface="Times" charset="0"/>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stmt</a:t>
            </a:r>
            <a:r>
              <a:rPr lang="mr-IN" altLang="en-US" sz="1600" dirty="0">
                <a:solidFill>
                  <a:schemeClr val="accent1"/>
                </a:solidFill>
                <a:latin typeface="Courier New" charset="0"/>
                <a:ea typeface="Courier New" charset="0"/>
                <a:cs typeface="Courier New" charset="0"/>
              </a:rPr>
              <a:t>&gt; </a:t>
            </a:r>
          </a:p>
          <a:p>
            <a:pPr marL="114300" indent="0" fontAlgn="auto">
              <a:spcAft>
                <a:spcPts val="0"/>
              </a:spcAft>
              <a:buNone/>
              <a:defRPr/>
            </a:pPr>
            <a:r>
              <a:rPr lang="mr-IN" altLang="en-US" sz="1600" dirty="0">
                <a:solidFill>
                  <a:schemeClr val="accent1"/>
                </a:solidFill>
                <a:latin typeface="Courier New" charset="0"/>
                <a:ea typeface="Courier New" charset="0"/>
                <a:cs typeface="Courier New" charset="0"/>
              </a:rPr>
              <a:t>&lt;</a:t>
            </a:r>
            <a:r>
              <a:rPr lang="mr-IN" altLang="en-US" sz="1600" dirty="0" err="1">
                <a:solidFill>
                  <a:schemeClr val="accent1"/>
                </a:solidFill>
                <a:latin typeface="Courier New" charset="0"/>
                <a:ea typeface="Courier New" charset="0"/>
                <a:cs typeface="Courier New" charset="0"/>
              </a:rPr>
              <a:t>stmt</a:t>
            </a:r>
            <a:r>
              <a:rPr lang="en-US" altLang="en-US" sz="1600" dirty="0">
                <a:solidFill>
                  <a:schemeClr val="accent1"/>
                </a:solidFill>
                <a:latin typeface="Courier New" charset="0"/>
                <a:ea typeface="Courier New" charset="0"/>
                <a:cs typeface="Courier New" charset="0"/>
              </a:rPr>
              <a:t>s</a:t>
            </a:r>
            <a:r>
              <a:rPr lang="mr-IN" altLang="en-US" sz="1600" dirty="0">
                <a:solidFill>
                  <a:schemeClr val="accent1"/>
                </a:solidFill>
                <a:latin typeface="Courier New" charset="0"/>
                <a:ea typeface="Courier New" charset="0"/>
                <a:cs typeface="Courier New" charset="0"/>
              </a:rPr>
              <a:t>&gt;</a:t>
            </a:r>
            <a:r>
              <a:rPr lang="mr-IN" altLang="en-US" sz="1600" dirty="0">
                <a:solidFill>
                  <a:srgbClr val="7030A0"/>
                </a:solidFill>
                <a:latin typeface="Courier New" charset="0"/>
                <a:ea typeface="Courier New" charset="0"/>
                <a:cs typeface="Courier New" charset="0"/>
              </a:rPr>
              <a:t> </a:t>
            </a:r>
            <a:r>
              <a:rPr lang="en-US" altLang="en-US" sz="1600" dirty="0">
                <a:solidFill>
                  <a:srgbClr val="7030A0"/>
                </a:solidFill>
                <a:latin typeface="Courier New" charset="0"/>
                <a:ea typeface="Courier New" charset="0"/>
                <a:cs typeface="Courier New" charset="0"/>
              </a:rPr>
              <a:t>=</a:t>
            </a:r>
            <a:r>
              <a:rPr lang="mr-IN" altLang="en-US" sz="1600" dirty="0">
                <a:solidFill>
                  <a:srgbClr val="7030A0"/>
                </a:solidFill>
                <a:latin typeface="Courier New" charset="0"/>
                <a:ea typeface="Courier New" charset="0"/>
                <a:cs typeface="Courier New" charset="0"/>
              </a:rPr>
              <a:t>::</a:t>
            </a:r>
            <a:r>
              <a:rPr lang="en-US" altLang="en-US" sz="1600" dirty="0">
                <a:solidFill>
                  <a:srgbClr val="7030A0"/>
                </a:solidFill>
                <a:latin typeface="Courier New" charset="0"/>
                <a:ea typeface="Courier New" charset="0"/>
                <a:cs typeface="Courier New" charset="0"/>
              </a:rPr>
              <a:t> </a:t>
            </a:r>
            <a:r>
              <a:rPr lang="mr-IN" altLang="en-US" sz="1600" b="1" dirty="0">
                <a:solidFill>
                  <a:schemeClr val="accent1"/>
                </a:solidFill>
                <a:latin typeface="Courier New" charset="0"/>
                <a:ea typeface="Courier New" charset="0"/>
                <a:cs typeface="Courier New" charset="0"/>
              </a:rPr>
              <a:t>&lt;</a:t>
            </a:r>
            <a:r>
              <a:rPr lang="mr-IN" altLang="en-US" sz="1600" b="1" dirty="0" err="1">
                <a:solidFill>
                  <a:schemeClr val="accent1"/>
                </a:solidFill>
                <a:latin typeface="Courier New" charset="0"/>
                <a:ea typeface="Courier New" charset="0"/>
                <a:cs typeface="Courier New" charset="0"/>
              </a:rPr>
              <a:t>program</a:t>
            </a:r>
            <a:r>
              <a:rPr lang="mr-IN" altLang="en-US" sz="1600" b="1" dirty="0">
                <a:solidFill>
                  <a:schemeClr val="accent1"/>
                </a:solidFill>
                <a:latin typeface="Courier New" charset="0"/>
                <a:ea typeface="Courier New" charset="0"/>
                <a:cs typeface="Courier New" charset="0"/>
              </a:rPr>
              <a:t>&gt;</a:t>
            </a:r>
            <a:endParaRPr lang="mr-IN" altLang="en-US" sz="1600" b="1" dirty="0">
              <a:solidFill>
                <a:srgbClr val="C00000"/>
              </a:solidFill>
              <a:latin typeface="Courier New" charset="0"/>
              <a:ea typeface="Courier New" charset="0"/>
              <a:cs typeface="Courier New" charset="0"/>
            </a:endParaRPr>
          </a:p>
          <a:p>
            <a:pPr fontAlgn="auto">
              <a:spcAft>
                <a:spcPts val="0"/>
              </a:spcAft>
              <a:defRPr/>
            </a:pPr>
            <a:endParaRPr lang="mr-IN" sz="1600" b="1" dirty="0">
              <a:solidFill>
                <a:srgbClr val="C00000"/>
              </a:solidFill>
              <a:latin typeface="Courier New" charset="0"/>
              <a:ea typeface="Courier New" charset="0"/>
              <a:cs typeface="Courier New" charset="0"/>
            </a:endParaRPr>
          </a:p>
        </p:txBody>
      </p:sp>
      <p:sp>
        <p:nvSpPr>
          <p:cNvPr id="2" name="TextBox 1"/>
          <p:cNvSpPr txBox="1"/>
          <p:nvPr/>
        </p:nvSpPr>
        <p:spPr>
          <a:xfrm>
            <a:off x="4774223" y="3490416"/>
            <a:ext cx="3235570" cy="400110"/>
          </a:xfrm>
          <a:prstGeom prst="rect">
            <a:avLst/>
          </a:prstGeom>
          <a:noFill/>
        </p:spPr>
        <p:txBody>
          <a:bodyPr wrap="square" rtlCol="0">
            <a:spAutoFit/>
          </a:bodyPr>
          <a:lstStyle/>
          <a:p>
            <a:r>
              <a:rPr lang="en-US" sz="2000" dirty="0">
                <a:solidFill>
                  <a:schemeClr val="tx2"/>
                </a:solidFill>
                <a:latin typeface="Helvetica Light" charset="0"/>
                <a:ea typeface="Helvetica Light" charset="0"/>
                <a:cs typeface="Helvetica Light" charset="0"/>
              </a:rPr>
              <a:t>Generate a sentence</a:t>
            </a:r>
          </a:p>
        </p:txBody>
      </p:sp>
      <p:sp>
        <p:nvSpPr>
          <p:cNvPr id="7" name="TextBox 6"/>
          <p:cNvSpPr txBox="1"/>
          <p:nvPr/>
        </p:nvSpPr>
        <p:spPr>
          <a:xfrm>
            <a:off x="503546" y="3490416"/>
            <a:ext cx="3235570" cy="400110"/>
          </a:xfrm>
          <a:prstGeom prst="rect">
            <a:avLst/>
          </a:prstGeom>
          <a:noFill/>
        </p:spPr>
        <p:txBody>
          <a:bodyPr wrap="square" rtlCol="0">
            <a:spAutoFit/>
          </a:bodyPr>
          <a:lstStyle/>
          <a:p>
            <a:r>
              <a:rPr lang="en-US" sz="2000">
                <a:solidFill>
                  <a:schemeClr val="tx2"/>
                </a:solidFill>
                <a:latin typeface="Helvetica Light" charset="0"/>
                <a:ea typeface="Helvetica Light" charset="0"/>
                <a:cs typeface="Helvetica Light" charset="0"/>
              </a:rPr>
              <a:t>Recognize a </a:t>
            </a:r>
            <a:r>
              <a:rPr lang="en-US" sz="2000" dirty="0">
                <a:solidFill>
                  <a:schemeClr val="tx2"/>
                </a:solidFill>
                <a:latin typeface="Helvetica Light" charset="0"/>
                <a:ea typeface="Helvetica Light" charset="0"/>
                <a:cs typeface="Helvetica Light" charset="0"/>
              </a:rPr>
              <a:t>sentence</a:t>
            </a:r>
          </a:p>
        </p:txBody>
      </p:sp>
    </p:spTree>
    <p:extLst>
      <p:ext uri="{BB962C8B-B14F-4D97-AF65-F5344CB8AC3E}">
        <p14:creationId xmlns:p14="http://schemas.microsoft.com/office/powerpoint/2010/main" val="1674721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27"/>
          <p:cNvSpPr txBox="1">
            <a:spLocks noChangeArrowheads="1"/>
          </p:cNvSpPr>
          <p:nvPr/>
        </p:nvSpPr>
        <p:spPr bwMode="auto">
          <a:xfrm>
            <a:off x="484011" y="868430"/>
            <a:ext cx="7886700" cy="168285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600" b="1" dirty="0">
                <a:solidFill>
                  <a:schemeClr val="tx2"/>
                </a:solidFill>
                <a:latin typeface="Courier New"/>
                <a:cs typeface="Courier New"/>
              </a:rPr>
              <a:t>&lt;sentence&gt;</a:t>
            </a:r>
            <a:r>
              <a:rPr lang="en-AU" sz="1600" b="1" dirty="0">
                <a:solidFill>
                  <a:srgbClr val="7030A0"/>
                </a:solidFill>
                <a:latin typeface="Courier New"/>
                <a:cs typeface="Courier New"/>
              </a:rPr>
              <a:t>    </a:t>
            </a:r>
            <a:r>
              <a:rPr lang="en-AU" sz="1600" dirty="0">
                <a:solidFill>
                  <a:srgbClr val="7030A0"/>
                </a:solidFill>
                <a:latin typeface="Courier New"/>
                <a:cs typeface="Courier New"/>
              </a:rPr>
              <a:t>::= </a:t>
            </a:r>
            <a:r>
              <a:rPr lang="en-AU" sz="1600" dirty="0">
                <a:solidFill>
                  <a:schemeClr val="tx2"/>
                </a:solidFill>
                <a:latin typeface="Courier New"/>
                <a:cs typeface="Courier New"/>
              </a:rPr>
              <a:t>&lt;noun-phrase&gt;&lt;verb-phrase&gt;</a:t>
            </a:r>
            <a:r>
              <a:rPr lang="en-AU" sz="1600" dirty="0">
                <a:solidFill>
                  <a:schemeClr val="accent3">
                    <a:lumMod val="75000"/>
                  </a:schemeClr>
                </a:solidFill>
                <a:latin typeface="Courier New"/>
                <a:cs typeface="Courier New"/>
              </a:rPr>
              <a:t>.</a:t>
            </a:r>
          </a:p>
          <a:p>
            <a:pPr lvl="1" fontAlgn="auto">
              <a:spcAft>
                <a:spcPts val="0"/>
              </a:spcAft>
              <a:buFontTx/>
              <a:buNone/>
              <a:defRPr/>
            </a:pPr>
            <a:r>
              <a:rPr lang="en-AU" sz="1600" dirty="0">
                <a:solidFill>
                  <a:schemeClr val="tx2"/>
                </a:solidFill>
                <a:latin typeface="Courier New"/>
                <a:cs typeface="Courier New"/>
              </a:rPr>
              <a:t>&lt;noun-phrase&gt;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&lt;article&gt;&lt;noun&gt;</a:t>
            </a:r>
          </a:p>
          <a:p>
            <a:pPr lvl="1" fontAlgn="auto">
              <a:spcAft>
                <a:spcPts val="0"/>
              </a:spcAft>
              <a:buFontTx/>
              <a:buNone/>
              <a:defRPr/>
            </a:pPr>
            <a:r>
              <a:rPr lang="en-AU" sz="1600" dirty="0">
                <a:solidFill>
                  <a:schemeClr val="tx2"/>
                </a:solidFill>
                <a:latin typeface="Courier New"/>
                <a:cs typeface="Courier New"/>
              </a:rPr>
              <a:t>&lt;article&gt;     </a:t>
            </a:r>
            <a:r>
              <a:rPr lang="en-AU" sz="1600" dirty="0">
                <a:solidFill>
                  <a:srgbClr val="7030A0"/>
                </a:solidFill>
                <a:latin typeface="Courier New"/>
                <a:cs typeface="Courier New"/>
              </a:rPr>
              <a:t>::= </a:t>
            </a:r>
            <a:r>
              <a:rPr lang="en-AU" sz="1600" dirty="0">
                <a:solidFill>
                  <a:srgbClr val="C00000"/>
                </a:solidFill>
                <a:latin typeface="Courier New"/>
                <a:cs typeface="Courier New"/>
              </a:rPr>
              <a:t>a</a:t>
            </a:r>
            <a:r>
              <a:rPr lang="en-AU" sz="1600" dirty="0">
                <a:solidFill>
                  <a:srgbClr val="7030A0"/>
                </a:solidFill>
                <a:latin typeface="Courier New"/>
                <a:cs typeface="Courier New"/>
              </a:rPr>
              <a:t> | </a:t>
            </a:r>
            <a:r>
              <a:rPr lang="en-AU" sz="1600" dirty="0">
                <a:solidFill>
                  <a:srgbClr val="C00000"/>
                </a:solidFill>
                <a:latin typeface="Courier New"/>
                <a:cs typeface="Courier New"/>
              </a:rPr>
              <a:t>an</a:t>
            </a:r>
            <a:r>
              <a:rPr lang="en-AU" sz="1600" dirty="0">
                <a:solidFill>
                  <a:srgbClr val="7030A0"/>
                </a:solidFill>
                <a:latin typeface="Courier New"/>
                <a:cs typeface="Courier New"/>
              </a:rPr>
              <a:t> | </a:t>
            </a:r>
            <a:r>
              <a:rPr lang="en-AU" sz="1600" dirty="0">
                <a:solidFill>
                  <a:srgbClr val="C00000"/>
                </a:solidFill>
                <a:latin typeface="Courier New"/>
                <a:cs typeface="Courier New"/>
              </a:rPr>
              <a:t>the</a:t>
            </a:r>
          </a:p>
          <a:p>
            <a:pPr lvl="1" fontAlgn="auto">
              <a:spcAft>
                <a:spcPts val="0"/>
              </a:spcAft>
              <a:buFontTx/>
              <a:buNone/>
              <a:defRPr/>
            </a:pPr>
            <a:r>
              <a:rPr lang="en-AU" sz="1600" dirty="0">
                <a:solidFill>
                  <a:schemeClr val="tx2"/>
                </a:solidFill>
                <a:latin typeface="Courier New"/>
                <a:cs typeface="Courier New"/>
              </a:rPr>
              <a:t>&lt;noun&gt;        </a:t>
            </a:r>
            <a:r>
              <a:rPr lang="en-AU" sz="1600" dirty="0">
                <a:solidFill>
                  <a:srgbClr val="7030A0"/>
                </a:solidFill>
                <a:latin typeface="Courier New"/>
                <a:cs typeface="Courier New"/>
              </a:rPr>
              <a:t>::= </a:t>
            </a:r>
            <a:r>
              <a:rPr lang="en-AU" sz="1600" dirty="0">
                <a:solidFill>
                  <a:srgbClr val="C00000"/>
                </a:solidFill>
                <a:latin typeface="Courier New"/>
                <a:cs typeface="Courier New"/>
              </a:rPr>
              <a:t>man</a:t>
            </a:r>
            <a:r>
              <a:rPr lang="en-AU" sz="1600" dirty="0">
                <a:solidFill>
                  <a:srgbClr val="7030A0"/>
                </a:solidFill>
                <a:latin typeface="Courier New"/>
                <a:cs typeface="Courier New"/>
              </a:rPr>
              <a:t> | </a:t>
            </a:r>
            <a:r>
              <a:rPr lang="en-AU" sz="1600" dirty="0">
                <a:solidFill>
                  <a:srgbClr val="C00000"/>
                </a:solidFill>
                <a:latin typeface="Courier New"/>
                <a:cs typeface="Courier New"/>
              </a:rPr>
              <a:t>apple</a:t>
            </a:r>
            <a:r>
              <a:rPr lang="en-AU" sz="1600" dirty="0">
                <a:solidFill>
                  <a:srgbClr val="7030A0"/>
                </a:solidFill>
                <a:latin typeface="Courier New"/>
                <a:cs typeface="Courier New"/>
              </a:rPr>
              <a:t> |</a:t>
            </a:r>
            <a:r>
              <a:rPr lang="en-AU" sz="1600" dirty="0">
                <a:solidFill>
                  <a:srgbClr val="C00000"/>
                </a:solidFill>
                <a:latin typeface="Courier New"/>
                <a:cs typeface="Courier New"/>
              </a:rPr>
              <a:t> worm </a:t>
            </a:r>
            <a:r>
              <a:rPr lang="en-AU" sz="1600" dirty="0">
                <a:solidFill>
                  <a:srgbClr val="7030A0"/>
                </a:solidFill>
                <a:latin typeface="Courier New"/>
                <a:cs typeface="Courier New"/>
              </a:rPr>
              <a:t>| </a:t>
            </a:r>
            <a:r>
              <a:rPr lang="en-AU" sz="1600" dirty="0">
                <a:solidFill>
                  <a:srgbClr val="C00000"/>
                </a:solidFill>
                <a:latin typeface="Courier New"/>
                <a:cs typeface="Courier New"/>
              </a:rPr>
              <a:t>penguin</a:t>
            </a:r>
          </a:p>
          <a:p>
            <a:pPr lvl="1" fontAlgn="auto">
              <a:spcAft>
                <a:spcPts val="0"/>
              </a:spcAft>
              <a:buFontTx/>
              <a:buNone/>
              <a:defRPr/>
            </a:pPr>
            <a:r>
              <a:rPr lang="en-AU" sz="1600" dirty="0">
                <a:solidFill>
                  <a:schemeClr val="tx2"/>
                </a:solidFill>
                <a:latin typeface="Courier New"/>
                <a:cs typeface="Courier New"/>
              </a:rPr>
              <a:t>&lt;verb-phrase&gt;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&lt;verb&gt;&lt;noun-phrase&gt;</a:t>
            </a:r>
          </a:p>
          <a:p>
            <a:pPr lvl="1" fontAlgn="auto">
              <a:spcAft>
                <a:spcPts val="0"/>
              </a:spcAft>
              <a:buFontTx/>
              <a:buNone/>
              <a:defRPr/>
            </a:pP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rgbClr val="C00000"/>
                </a:solidFill>
                <a:latin typeface="Courier New"/>
                <a:cs typeface="Courier New"/>
              </a:rPr>
              <a:t>eats</a:t>
            </a:r>
            <a:r>
              <a:rPr lang="en-AU" sz="1600" dirty="0">
                <a:solidFill>
                  <a:srgbClr val="7030A0"/>
                </a:solidFill>
                <a:latin typeface="Courier New"/>
                <a:cs typeface="Courier New"/>
              </a:rPr>
              <a:t> | </a:t>
            </a:r>
            <a:r>
              <a:rPr lang="en-AU" sz="1600" dirty="0">
                <a:solidFill>
                  <a:srgbClr val="C00000"/>
                </a:solidFill>
                <a:latin typeface="Courier New"/>
                <a:cs typeface="Courier New"/>
              </a:rPr>
              <a:t>throws</a:t>
            </a:r>
            <a:r>
              <a:rPr lang="en-AU" sz="1600" dirty="0">
                <a:solidFill>
                  <a:srgbClr val="7030A0"/>
                </a:solidFill>
                <a:latin typeface="Courier New"/>
                <a:cs typeface="Courier New"/>
              </a:rPr>
              <a:t> | </a:t>
            </a:r>
            <a:r>
              <a:rPr lang="en-AU" sz="1600" dirty="0">
                <a:solidFill>
                  <a:srgbClr val="C00000"/>
                </a:solidFill>
                <a:latin typeface="Courier New"/>
                <a:cs typeface="Courier New"/>
              </a:rPr>
              <a:t>sees</a:t>
            </a:r>
            <a:r>
              <a:rPr lang="en-AU" sz="1600" dirty="0">
                <a:solidFill>
                  <a:srgbClr val="7030A0"/>
                </a:solidFill>
                <a:latin typeface="Courier New"/>
                <a:cs typeface="Courier New"/>
              </a:rPr>
              <a:t> | </a:t>
            </a:r>
            <a:r>
              <a:rPr lang="en-AU" sz="16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generate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4346222" cy="461665"/>
          </a:xfrm>
          <a:prstGeom prst="rect">
            <a:avLst/>
          </a:prstGeom>
          <a:noFill/>
        </p:spPr>
        <p:txBody>
          <a:bodyPr wrap="square" rtlCol="0">
            <a:spAutoFit/>
          </a:bodyPr>
          <a:lstStyle/>
          <a:p>
            <a:r>
              <a:rPr lang="en-AU" dirty="0">
                <a:solidFill>
                  <a:srgbClr val="C00000"/>
                </a:solidFill>
                <a:latin typeface="Courier New"/>
                <a:cs typeface="Courier New"/>
              </a:rPr>
              <a:t>the penguin sees.</a:t>
            </a:r>
            <a:endParaRPr lang="en-US" dirty="0"/>
          </a:p>
        </p:txBody>
      </p:sp>
    </p:spTree>
    <p:extLst>
      <p:ext uri="{BB962C8B-B14F-4D97-AF65-F5344CB8AC3E}">
        <p14:creationId xmlns:p14="http://schemas.microsoft.com/office/powerpoint/2010/main" val="258811286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27"/>
          <p:cNvSpPr txBox="1">
            <a:spLocks noChangeArrowheads="1"/>
          </p:cNvSpPr>
          <p:nvPr/>
        </p:nvSpPr>
        <p:spPr bwMode="auto">
          <a:xfrm>
            <a:off x="484011" y="868430"/>
            <a:ext cx="7886700" cy="168285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600" b="1" dirty="0">
                <a:solidFill>
                  <a:schemeClr val="tx2"/>
                </a:solidFill>
                <a:latin typeface="Courier New"/>
                <a:cs typeface="Courier New"/>
              </a:rPr>
              <a:t>&lt;sentence&gt;</a:t>
            </a:r>
            <a:r>
              <a:rPr lang="en-AU" sz="1600" b="1" dirty="0">
                <a:solidFill>
                  <a:srgbClr val="7030A0"/>
                </a:solidFill>
                <a:latin typeface="Courier New"/>
                <a:cs typeface="Courier New"/>
              </a:rPr>
              <a:t>    </a:t>
            </a:r>
            <a:r>
              <a:rPr lang="en-AU" sz="1600" dirty="0">
                <a:solidFill>
                  <a:srgbClr val="7030A0"/>
                </a:solidFill>
                <a:latin typeface="Courier New"/>
                <a:cs typeface="Courier New"/>
              </a:rPr>
              <a:t>::= </a:t>
            </a:r>
            <a:r>
              <a:rPr lang="en-AU" sz="1600" dirty="0">
                <a:solidFill>
                  <a:schemeClr val="tx2"/>
                </a:solidFill>
                <a:latin typeface="Courier New"/>
                <a:cs typeface="Courier New"/>
              </a:rPr>
              <a:t>&lt;noun-phrase&gt;&lt;verb-phrase&gt;</a:t>
            </a:r>
            <a:r>
              <a:rPr lang="en-AU" sz="1600" dirty="0">
                <a:solidFill>
                  <a:schemeClr val="accent3">
                    <a:lumMod val="75000"/>
                  </a:schemeClr>
                </a:solidFill>
                <a:latin typeface="Courier New"/>
                <a:cs typeface="Courier New"/>
              </a:rPr>
              <a:t>.</a:t>
            </a:r>
          </a:p>
          <a:p>
            <a:pPr lvl="1" fontAlgn="auto">
              <a:spcAft>
                <a:spcPts val="0"/>
              </a:spcAft>
              <a:buFontTx/>
              <a:buNone/>
              <a:defRPr/>
            </a:pPr>
            <a:r>
              <a:rPr lang="en-AU" sz="1600" dirty="0">
                <a:solidFill>
                  <a:schemeClr val="tx2"/>
                </a:solidFill>
                <a:latin typeface="Courier New"/>
                <a:cs typeface="Courier New"/>
              </a:rPr>
              <a:t>&lt;noun-phrase&gt;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&lt;article&gt;&lt;noun&gt;</a:t>
            </a:r>
          </a:p>
          <a:p>
            <a:pPr lvl="1" fontAlgn="auto">
              <a:spcAft>
                <a:spcPts val="0"/>
              </a:spcAft>
              <a:buFontTx/>
              <a:buNone/>
              <a:defRPr/>
            </a:pPr>
            <a:r>
              <a:rPr lang="en-AU" sz="1600" dirty="0">
                <a:solidFill>
                  <a:schemeClr val="tx2"/>
                </a:solidFill>
                <a:latin typeface="Courier New"/>
                <a:cs typeface="Courier New"/>
              </a:rPr>
              <a:t>&lt;article&gt;     </a:t>
            </a:r>
            <a:r>
              <a:rPr lang="en-AU" sz="1600" dirty="0">
                <a:solidFill>
                  <a:srgbClr val="7030A0"/>
                </a:solidFill>
                <a:latin typeface="Courier New"/>
                <a:cs typeface="Courier New"/>
              </a:rPr>
              <a:t>::= </a:t>
            </a:r>
            <a:r>
              <a:rPr lang="en-AU" sz="1600" dirty="0">
                <a:solidFill>
                  <a:srgbClr val="C00000"/>
                </a:solidFill>
                <a:latin typeface="Courier New"/>
                <a:cs typeface="Courier New"/>
              </a:rPr>
              <a:t>a</a:t>
            </a:r>
            <a:r>
              <a:rPr lang="en-AU" sz="1600" dirty="0">
                <a:solidFill>
                  <a:srgbClr val="7030A0"/>
                </a:solidFill>
                <a:latin typeface="Courier New"/>
                <a:cs typeface="Courier New"/>
              </a:rPr>
              <a:t> | </a:t>
            </a:r>
            <a:r>
              <a:rPr lang="en-AU" sz="1600" dirty="0">
                <a:solidFill>
                  <a:srgbClr val="C00000"/>
                </a:solidFill>
                <a:latin typeface="Courier New"/>
                <a:cs typeface="Courier New"/>
              </a:rPr>
              <a:t>an</a:t>
            </a:r>
            <a:r>
              <a:rPr lang="en-AU" sz="1600" dirty="0">
                <a:solidFill>
                  <a:srgbClr val="7030A0"/>
                </a:solidFill>
                <a:latin typeface="Courier New"/>
                <a:cs typeface="Courier New"/>
              </a:rPr>
              <a:t> | </a:t>
            </a:r>
            <a:r>
              <a:rPr lang="en-AU" sz="1600" dirty="0">
                <a:solidFill>
                  <a:srgbClr val="C00000"/>
                </a:solidFill>
                <a:latin typeface="Courier New"/>
                <a:cs typeface="Courier New"/>
              </a:rPr>
              <a:t>the</a:t>
            </a:r>
          </a:p>
          <a:p>
            <a:pPr lvl="1" fontAlgn="auto">
              <a:spcAft>
                <a:spcPts val="0"/>
              </a:spcAft>
              <a:buFontTx/>
              <a:buNone/>
              <a:defRPr/>
            </a:pPr>
            <a:r>
              <a:rPr lang="en-AU" sz="1600" dirty="0">
                <a:solidFill>
                  <a:schemeClr val="tx2"/>
                </a:solidFill>
                <a:latin typeface="Courier New"/>
                <a:cs typeface="Courier New"/>
              </a:rPr>
              <a:t>&lt;noun&gt;        </a:t>
            </a:r>
            <a:r>
              <a:rPr lang="en-AU" sz="1600" dirty="0">
                <a:solidFill>
                  <a:srgbClr val="7030A0"/>
                </a:solidFill>
                <a:latin typeface="Courier New"/>
                <a:cs typeface="Courier New"/>
              </a:rPr>
              <a:t>::= </a:t>
            </a:r>
            <a:r>
              <a:rPr lang="en-AU" sz="1600" dirty="0">
                <a:solidFill>
                  <a:srgbClr val="C00000"/>
                </a:solidFill>
                <a:latin typeface="Courier New"/>
                <a:cs typeface="Courier New"/>
              </a:rPr>
              <a:t>man</a:t>
            </a:r>
            <a:r>
              <a:rPr lang="en-AU" sz="1600" dirty="0">
                <a:solidFill>
                  <a:srgbClr val="7030A0"/>
                </a:solidFill>
                <a:latin typeface="Courier New"/>
                <a:cs typeface="Courier New"/>
              </a:rPr>
              <a:t> | </a:t>
            </a:r>
            <a:r>
              <a:rPr lang="en-AU" sz="1600" dirty="0">
                <a:solidFill>
                  <a:srgbClr val="C00000"/>
                </a:solidFill>
                <a:latin typeface="Courier New"/>
                <a:cs typeface="Courier New"/>
              </a:rPr>
              <a:t>apple</a:t>
            </a:r>
            <a:r>
              <a:rPr lang="en-AU" sz="1600" dirty="0">
                <a:solidFill>
                  <a:srgbClr val="7030A0"/>
                </a:solidFill>
                <a:latin typeface="Courier New"/>
                <a:cs typeface="Courier New"/>
              </a:rPr>
              <a:t> |</a:t>
            </a:r>
            <a:r>
              <a:rPr lang="en-AU" sz="1600" dirty="0">
                <a:solidFill>
                  <a:srgbClr val="C00000"/>
                </a:solidFill>
                <a:latin typeface="Courier New"/>
                <a:cs typeface="Courier New"/>
              </a:rPr>
              <a:t> worm </a:t>
            </a:r>
            <a:r>
              <a:rPr lang="en-AU" sz="1600" dirty="0">
                <a:solidFill>
                  <a:srgbClr val="7030A0"/>
                </a:solidFill>
                <a:latin typeface="Courier New"/>
                <a:cs typeface="Courier New"/>
              </a:rPr>
              <a:t>| </a:t>
            </a:r>
            <a:r>
              <a:rPr lang="en-AU" sz="1600" dirty="0">
                <a:solidFill>
                  <a:srgbClr val="C00000"/>
                </a:solidFill>
                <a:latin typeface="Courier New"/>
                <a:cs typeface="Courier New"/>
              </a:rPr>
              <a:t>penguin</a:t>
            </a:r>
          </a:p>
          <a:p>
            <a:pPr lvl="1" fontAlgn="auto">
              <a:spcAft>
                <a:spcPts val="0"/>
              </a:spcAft>
              <a:buFontTx/>
              <a:buNone/>
              <a:defRPr/>
            </a:pPr>
            <a:r>
              <a:rPr lang="en-AU" sz="1600" dirty="0">
                <a:solidFill>
                  <a:schemeClr val="tx2"/>
                </a:solidFill>
                <a:latin typeface="Courier New"/>
                <a:cs typeface="Courier New"/>
              </a:rPr>
              <a:t>&lt;verb-phrase&gt;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&lt;verb&gt;&lt;noun-phrase&gt;</a:t>
            </a:r>
          </a:p>
          <a:p>
            <a:pPr lvl="1" fontAlgn="auto">
              <a:spcAft>
                <a:spcPts val="0"/>
              </a:spcAft>
              <a:buFontTx/>
              <a:buNone/>
              <a:defRPr/>
            </a:pP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rgbClr val="C00000"/>
                </a:solidFill>
                <a:latin typeface="Courier New"/>
                <a:cs typeface="Courier New"/>
              </a:rPr>
              <a:t>eats</a:t>
            </a:r>
            <a:r>
              <a:rPr lang="en-AU" sz="1600" dirty="0">
                <a:solidFill>
                  <a:srgbClr val="7030A0"/>
                </a:solidFill>
                <a:latin typeface="Courier New"/>
                <a:cs typeface="Courier New"/>
              </a:rPr>
              <a:t> | </a:t>
            </a:r>
            <a:r>
              <a:rPr lang="en-AU" sz="1600" dirty="0">
                <a:solidFill>
                  <a:srgbClr val="C00000"/>
                </a:solidFill>
                <a:latin typeface="Courier New"/>
                <a:cs typeface="Courier New"/>
              </a:rPr>
              <a:t>throws</a:t>
            </a:r>
            <a:r>
              <a:rPr lang="en-AU" sz="1600" dirty="0">
                <a:solidFill>
                  <a:srgbClr val="7030A0"/>
                </a:solidFill>
                <a:latin typeface="Courier New"/>
                <a:cs typeface="Courier New"/>
              </a:rPr>
              <a:t> | </a:t>
            </a:r>
            <a:r>
              <a:rPr lang="en-AU" sz="1600" dirty="0">
                <a:solidFill>
                  <a:srgbClr val="C00000"/>
                </a:solidFill>
                <a:latin typeface="Courier New"/>
                <a:cs typeface="Courier New"/>
              </a:rPr>
              <a:t>sees</a:t>
            </a:r>
            <a:r>
              <a:rPr lang="en-AU" sz="1600" dirty="0">
                <a:solidFill>
                  <a:srgbClr val="7030A0"/>
                </a:solidFill>
                <a:latin typeface="Courier New"/>
                <a:cs typeface="Courier New"/>
              </a:rPr>
              <a:t> | </a:t>
            </a:r>
            <a:r>
              <a:rPr lang="en-AU" sz="16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generate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4346222" cy="461665"/>
          </a:xfrm>
          <a:prstGeom prst="rect">
            <a:avLst/>
          </a:prstGeom>
          <a:noFill/>
        </p:spPr>
        <p:txBody>
          <a:bodyPr wrap="square" rtlCol="0">
            <a:spAutoFit/>
          </a:bodyPr>
          <a:lstStyle/>
          <a:p>
            <a:r>
              <a:rPr lang="en-AU" dirty="0">
                <a:solidFill>
                  <a:srgbClr val="C00000"/>
                </a:solidFill>
                <a:latin typeface="Courier New"/>
                <a:cs typeface="Courier New"/>
              </a:rPr>
              <a:t>a worm eats an apple.</a:t>
            </a:r>
            <a:endParaRPr lang="en-US" dirty="0"/>
          </a:p>
        </p:txBody>
      </p:sp>
    </p:spTree>
    <p:extLst>
      <p:ext uri="{BB962C8B-B14F-4D97-AF65-F5344CB8AC3E}">
        <p14:creationId xmlns:p14="http://schemas.microsoft.com/office/powerpoint/2010/main" val="34249194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27"/>
          <p:cNvSpPr txBox="1">
            <a:spLocks noChangeArrowheads="1"/>
          </p:cNvSpPr>
          <p:nvPr/>
        </p:nvSpPr>
        <p:spPr bwMode="auto">
          <a:xfrm>
            <a:off x="484011" y="868430"/>
            <a:ext cx="7886700" cy="168285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600" b="1" dirty="0">
                <a:solidFill>
                  <a:schemeClr val="tx2"/>
                </a:solidFill>
                <a:latin typeface="Courier New"/>
                <a:cs typeface="Courier New"/>
              </a:rPr>
              <a:t>&lt;sentence&gt;</a:t>
            </a:r>
            <a:r>
              <a:rPr lang="en-AU" sz="1600" b="1" dirty="0">
                <a:solidFill>
                  <a:srgbClr val="7030A0"/>
                </a:solidFill>
                <a:latin typeface="Courier New"/>
                <a:cs typeface="Courier New"/>
              </a:rPr>
              <a:t>    </a:t>
            </a:r>
            <a:r>
              <a:rPr lang="en-AU" sz="1600" dirty="0">
                <a:solidFill>
                  <a:srgbClr val="7030A0"/>
                </a:solidFill>
                <a:latin typeface="Courier New"/>
                <a:cs typeface="Courier New"/>
              </a:rPr>
              <a:t>::= </a:t>
            </a:r>
            <a:r>
              <a:rPr lang="en-AU" sz="1600" dirty="0">
                <a:solidFill>
                  <a:schemeClr val="tx2"/>
                </a:solidFill>
                <a:latin typeface="Courier New"/>
                <a:cs typeface="Courier New"/>
              </a:rPr>
              <a:t>&lt;noun-phrase&gt;&lt;verb-phrase&gt;</a:t>
            </a:r>
            <a:r>
              <a:rPr lang="en-AU" sz="1600" dirty="0">
                <a:solidFill>
                  <a:schemeClr val="accent3">
                    <a:lumMod val="75000"/>
                  </a:schemeClr>
                </a:solidFill>
                <a:latin typeface="Courier New"/>
                <a:cs typeface="Courier New"/>
              </a:rPr>
              <a:t>.</a:t>
            </a:r>
          </a:p>
          <a:p>
            <a:pPr lvl="1" fontAlgn="auto">
              <a:spcAft>
                <a:spcPts val="0"/>
              </a:spcAft>
              <a:buFontTx/>
              <a:buNone/>
              <a:defRPr/>
            </a:pPr>
            <a:r>
              <a:rPr lang="en-AU" sz="1600" dirty="0">
                <a:solidFill>
                  <a:schemeClr val="tx2"/>
                </a:solidFill>
                <a:latin typeface="Courier New"/>
                <a:cs typeface="Courier New"/>
              </a:rPr>
              <a:t>&lt;noun-phrase&gt;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&lt;article&gt;&lt;noun&gt;</a:t>
            </a:r>
          </a:p>
          <a:p>
            <a:pPr lvl="1" fontAlgn="auto">
              <a:spcAft>
                <a:spcPts val="0"/>
              </a:spcAft>
              <a:buFontTx/>
              <a:buNone/>
              <a:defRPr/>
            </a:pPr>
            <a:r>
              <a:rPr lang="en-AU" sz="1600" dirty="0">
                <a:solidFill>
                  <a:schemeClr val="tx2"/>
                </a:solidFill>
                <a:latin typeface="Courier New"/>
                <a:cs typeface="Courier New"/>
              </a:rPr>
              <a:t>&lt;article&gt;     </a:t>
            </a:r>
            <a:r>
              <a:rPr lang="en-AU" sz="1600" dirty="0">
                <a:solidFill>
                  <a:srgbClr val="7030A0"/>
                </a:solidFill>
                <a:latin typeface="Courier New"/>
                <a:cs typeface="Courier New"/>
              </a:rPr>
              <a:t>::= </a:t>
            </a:r>
            <a:r>
              <a:rPr lang="en-AU" sz="1600" dirty="0">
                <a:solidFill>
                  <a:srgbClr val="C00000"/>
                </a:solidFill>
                <a:latin typeface="Courier New"/>
                <a:cs typeface="Courier New"/>
              </a:rPr>
              <a:t>a</a:t>
            </a:r>
            <a:r>
              <a:rPr lang="en-AU" sz="1600" dirty="0">
                <a:solidFill>
                  <a:srgbClr val="7030A0"/>
                </a:solidFill>
                <a:latin typeface="Courier New"/>
                <a:cs typeface="Courier New"/>
              </a:rPr>
              <a:t> | </a:t>
            </a:r>
            <a:r>
              <a:rPr lang="en-AU" sz="1600" dirty="0">
                <a:solidFill>
                  <a:srgbClr val="C00000"/>
                </a:solidFill>
                <a:latin typeface="Courier New"/>
                <a:cs typeface="Courier New"/>
              </a:rPr>
              <a:t>an</a:t>
            </a:r>
            <a:r>
              <a:rPr lang="en-AU" sz="1600" dirty="0">
                <a:solidFill>
                  <a:srgbClr val="7030A0"/>
                </a:solidFill>
                <a:latin typeface="Courier New"/>
                <a:cs typeface="Courier New"/>
              </a:rPr>
              <a:t> | </a:t>
            </a:r>
            <a:r>
              <a:rPr lang="en-AU" sz="1600" dirty="0">
                <a:solidFill>
                  <a:srgbClr val="C00000"/>
                </a:solidFill>
                <a:latin typeface="Courier New"/>
                <a:cs typeface="Courier New"/>
              </a:rPr>
              <a:t>the</a:t>
            </a:r>
          </a:p>
          <a:p>
            <a:pPr lvl="1" fontAlgn="auto">
              <a:spcAft>
                <a:spcPts val="0"/>
              </a:spcAft>
              <a:buFontTx/>
              <a:buNone/>
              <a:defRPr/>
            </a:pPr>
            <a:r>
              <a:rPr lang="en-AU" sz="1600" dirty="0">
                <a:solidFill>
                  <a:schemeClr val="tx2"/>
                </a:solidFill>
                <a:latin typeface="Courier New"/>
                <a:cs typeface="Courier New"/>
              </a:rPr>
              <a:t>&lt;noun&gt;        </a:t>
            </a:r>
            <a:r>
              <a:rPr lang="en-AU" sz="1600" dirty="0">
                <a:solidFill>
                  <a:srgbClr val="7030A0"/>
                </a:solidFill>
                <a:latin typeface="Courier New"/>
                <a:cs typeface="Courier New"/>
              </a:rPr>
              <a:t>::= </a:t>
            </a:r>
            <a:r>
              <a:rPr lang="en-AU" sz="1600" dirty="0">
                <a:solidFill>
                  <a:srgbClr val="C00000"/>
                </a:solidFill>
                <a:latin typeface="Courier New"/>
                <a:cs typeface="Courier New"/>
              </a:rPr>
              <a:t>man</a:t>
            </a:r>
            <a:r>
              <a:rPr lang="en-AU" sz="1600" dirty="0">
                <a:solidFill>
                  <a:srgbClr val="7030A0"/>
                </a:solidFill>
                <a:latin typeface="Courier New"/>
                <a:cs typeface="Courier New"/>
              </a:rPr>
              <a:t> | </a:t>
            </a:r>
            <a:r>
              <a:rPr lang="en-AU" sz="1600" dirty="0">
                <a:solidFill>
                  <a:srgbClr val="C00000"/>
                </a:solidFill>
                <a:latin typeface="Courier New"/>
                <a:cs typeface="Courier New"/>
              </a:rPr>
              <a:t>apple</a:t>
            </a:r>
            <a:r>
              <a:rPr lang="en-AU" sz="1600" dirty="0">
                <a:solidFill>
                  <a:srgbClr val="7030A0"/>
                </a:solidFill>
                <a:latin typeface="Courier New"/>
                <a:cs typeface="Courier New"/>
              </a:rPr>
              <a:t> |</a:t>
            </a:r>
            <a:r>
              <a:rPr lang="en-AU" sz="1600" dirty="0">
                <a:solidFill>
                  <a:srgbClr val="C00000"/>
                </a:solidFill>
                <a:latin typeface="Courier New"/>
                <a:cs typeface="Courier New"/>
              </a:rPr>
              <a:t> worm </a:t>
            </a:r>
            <a:r>
              <a:rPr lang="en-AU" sz="1600" dirty="0">
                <a:solidFill>
                  <a:srgbClr val="7030A0"/>
                </a:solidFill>
                <a:latin typeface="Courier New"/>
                <a:cs typeface="Courier New"/>
              </a:rPr>
              <a:t>| </a:t>
            </a:r>
            <a:r>
              <a:rPr lang="en-AU" sz="1600" dirty="0">
                <a:solidFill>
                  <a:srgbClr val="C00000"/>
                </a:solidFill>
                <a:latin typeface="Courier New"/>
                <a:cs typeface="Courier New"/>
              </a:rPr>
              <a:t>penguin</a:t>
            </a:r>
          </a:p>
          <a:p>
            <a:pPr lvl="1" fontAlgn="auto">
              <a:spcAft>
                <a:spcPts val="0"/>
              </a:spcAft>
              <a:buFontTx/>
              <a:buNone/>
              <a:defRPr/>
            </a:pPr>
            <a:r>
              <a:rPr lang="en-AU" sz="1600" dirty="0">
                <a:solidFill>
                  <a:schemeClr val="tx2"/>
                </a:solidFill>
                <a:latin typeface="Courier New"/>
                <a:cs typeface="Courier New"/>
              </a:rPr>
              <a:t>&lt;verb-phrase&gt;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&lt;verb&gt;&lt;noun-phrase&gt;</a:t>
            </a:r>
          </a:p>
          <a:p>
            <a:pPr lvl="1" fontAlgn="auto">
              <a:spcAft>
                <a:spcPts val="0"/>
              </a:spcAft>
              <a:buFontTx/>
              <a:buNone/>
              <a:defRPr/>
            </a:pP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rgbClr val="C00000"/>
                </a:solidFill>
                <a:latin typeface="Courier New"/>
                <a:cs typeface="Courier New"/>
              </a:rPr>
              <a:t>eats</a:t>
            </a:r>
            <a:r>
              <a:rPr lang="en-AU" sz="1600" dirty="0">
                <a:solidFill>
                  <a:srgbClr val="7030A0"/>
                </a:solidFill>
                <a:latin typeface="Courier New"/>
                <a:cs typeface="Courier New"/>
              </a:rPr>
              <a:t> | </a:t>
            </a:r>
            <a:r>
              <a:rPr lang="en-AU" sz="1600" dirty="0">
                <a:solidFill>
                  <a:srgbClr val="C00000"/>
                </a:solidFill>
                <a:latin typeface="Courier New"/>
                <a:cs typeface="Courier New"/>
              </a:rPr>
              <a:t>throws</a:t>
            </a:r>
            <a:r>
              <a:rPr lang="en-AU" sz="1600" dirty="0">
                <a:solidFill>
                  <a:srgbClr val="7030A0"/>
                </a:solidFill>
                <a:latin typeface="Courier New"/>
                <a:cs typeface="Courier New"/>
              </a:rPr>
              <a:t> | </a:t>
            </a:r>
            <a:r>
              <a:rPr lang="en-AU" sz="1600" dirty="0">
                <a:solidFill>
                  <a:srgbClr val="C00000"/>
                </a:solidFill>
                <a:latin typeface="Courier New"/>
                <a:cs typeface="Courier New"/>
              </a:rPr>
              <a:t>sees</a:t>
            </a:r>
            <a:r>
              <a:rPr lang="en-AU" sz="1600" dirty="0">
                <a:solidFill>
                  <a:srgbClr val="7030A0"/>
                </a:solidFill>
                <a:latin typeface="Courier New"/>
                <a:cs typeface="Courier New"/>
              </a:rPr>
              <a:t> | </a:t>
            </a:r>
            <a:r>
              <a:rPr lang="en-AU" sz="16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generate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4346222" cy="461665"/>
          </a:xfrm>
          <a:prstGeom prst="rect">
            <a:avLst/>
          </a:prstGeom>
          <a:noFill/>
        </p:spPr>
        <p:txBody>
          <a:bodyPr wrap="square" rtlCol="0">
            <a:spAutoFit/>
          </a:bodyPr>
          <a:lstStyle/>
          <a:p>
            <a:r>
              <a:rPr lang="en-AU" dirty="0">
                <a:solidFill>
                  <a:srgbClr val="C00000"/>
                </a:solidFill>
                <a:latin typeface="Courier New"/>
                <a:cs typeface="Courier New"/>
              </a:rPr>
              <a:t>a worm is man.</a:t>
            </a:r>
            <a:endParaRPr lang="en-US" dirty="0"/>
          </a:p>
        </p:txBody>
      </p:sp>
    </p:spTree>
    <p:extLst>
      <p:ext uri="{BB962C8B-B14F-4D97-AF65-F5344CB8AC3E}">
        <p14:creationId xmlns:p14="http://schemas.microsoft.com/office/powerpoint/2010/main" val="77587683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27"/>
          <p:cNvSpPr txBox="1">
            <a:spLocks noChangeArrowheads="1"/>
          </p:cNvSpPr>
          <p:nvPr/>
        </p:nvSpPr>
        <p:spPr bwMode="auto">
          <a:xfrm>
            <a:off x="484011" y="868430"/>
            <a:ext cx="7886700" cy="168285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600" b="1" dirty="0">
                <a:solidFill>
                  <a:schemeClr val="tx2"/>
                </a:solidFill>
                <a:latin typeface="Courier New"/>
                <a:cs typeface="Courier New"/>
              </a:rPr>
              <a:t>&lt;sentence&gt;</a:t>
            </a:r>
            <a:r>
              <a:rPr lang="en-AU" sz="1600" b="1" dirty="0">
                <a:solidFill>
                  <a:srgbClr val="7030A0"/>
                </a:solidFill>
                <a:latin typeface="Courier New"/>
                <a:cs typeface="Courier New"/>
              </a:rPr>
              <a:t>    </a:t>
            </a:r>
            <a:r>
              <a:rPr lang="en-AU" sz="1600" dirty="0">
                <a:solidFill>
                  <a:srgbClr val="7030A0"/>
                </a:solidFill>
                <a:latin typeface="Courier New"/>
                <a:cs typeface="Courier New"/>
              </a:rPr>
              <a:t>::= </a:t>
            </a:r>
            <a:r>
              <a:rPr lang="en-AU" sz="1600" dirty="0">
                <a:solidFill>
                  <a:schemeClr val="tx2"/>
                </a:solidFill>
                <a:latin typeface="Courier New"/>
                <a:cs typeface="Courier New"/>
              </a:rPr>
              <a:t>&lt;noun-phrase&gt;&lt;verb-phrase&gt;</a:t>
            </a:r>
            <a:r>
              <a:rPr lang="en-AU" sz="1600" dirty="0">
                <a:solidFill>
                  <a:schemeClr val="accent3">
                    <a:lumMod val="75000"/>
                  </a:schemeClr>
                </a:solidFill>
                <a:latin typeface="Courier New"/>
                <a:cs typeface="Courier New"/>
              </a:rPr>
              <a:t>.</a:t>
            </a:r>
          </a:p>
          <a:p>
            <a:pPr lvl="1" fontAlgn="auto">
              <a:spcAft>
                <a:spcPts val="0"/>
              </a:spcAft>
              <a:buFontTx/>
              <a:buNone/>
              <a:defRPr/>
            </a:pPr>
            <a:r>
              <a:rPr lang="en-AU" sz="1600" dirty="0">
                <a:solidFill>
                  <a:schemeClr val="tx2"/>
                </a:solidFill>
                <a:latin typeface="Courier New"/>
                <a:cs typeface="Courier New"/>
              </a:rPr>
              <a:t>&lt;noun-phrase&gt;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&lt;article&gt;&lt;noun&gt;</a:t>
            </a:r>
          </a:p>
          <a:p>
            <a:pPr lvl="1" fontAlgn="auto">
              <a:spcAft>
                <a:spcPts val="0"/>
              </a:spcAft>
              <a:buFontTx/>
              <a:buNone/>
              <a:defRPr/>
            </a:pPr>
            <a:r>
              <a:rPr lang="en-AU" sz="1600" dirty="0">
                <a:solidFill>
                  <a:schemeClr val="tx2"/>
                </a:solidFill>
                <a:latin typeface="Courier New"/>
                <a:cs typeface="Courier New"/>
              </a:rPr>
              <a:t>&lt;article&gt;     </a:t>
            </a:r>
            <a:r>
              <a:rPr lang="en-AU" sz="1600" dirty="0">
                <a:solidFill>
                  <a:srgbClr val="7030A0"/>
                </a:solidFill>
                <a:latin typeface="Courier New"/>
                <a:cs typeface="Courier New"/>
              </a:rPr>
              <a:t>::= </a:t>
            </a:r>
            <a:r>
              <a:rPr lang="en-AU" sz="1600" dirty="0">
                <a:solidFill>
                  <a:srgbClr val="C00000"/>
                </a:solidFill>
                <a:latin typeface="Courier New"/>
                <a:cs typeface="Courier New"/>
              </a:rPr>
              <a:t>a</a:t>
            </a:r>
            <a:r>
              <a:rPr lang="en-AU" sz="1600" dirty="0">
                <a:solidFill>
                  <a:srgbClr val="7030A0"/>
                </a:solidFill>
                <a:latin typeface="Courier New"/>
                <a:cs typeface="Courier New"/>
              </a:rPr>
              <a:t> | </a:t>
            </a:r>
            <a:r>
              <a:rPr lang="en-AU" sz="1600" dirty="0">
                <a:solidFill>
                  <a:srgbClr val="C00000"/>
                </a:solidFill>
                <a:latin typeface="Courier New"/>
                <a:cs typeface="Courier New"/>
              </a:rPr>
              <a:t>an</a:t>
            </a:r>
            <a:r>
              <a:rPr lang="en-AU" sz="1600" dirty="0">
                <a:solidFill>
                  <a:srgbClr val="7030A0"/>
                </a:solidFill>
                <a:latin typeface="Courier New"/>
                <a:cs typeface="Courier New"/>
              </a:rPr>
              <a:t> | </a:t>
            </a:r>
            <a:r>
              <a:rPr lang="en-AU" sz="1600" dirty="0">
                <a:solidFill>
                  <a:srgbClr val="C00000"/>
                </a:solidFill>
                <a:latin typeface="Courier New"/>
                <a:cs typeface="Courier New"/>
              </a:rPr>
              <a:t>the</a:t>
            </a:r>
          </a:p>
          <a:p>
            <a:pPr lvl="1" fontAlgn="auto">
              <a:spcAft>
                <a:spcPts val="0"/>
              </a:spcAft>
              <a:buFontTx/>
              <a:buNone/>
              <a:defRPr/>
            </a:pPr>
            <a:r>
              <a:rPr lang="en-AU" sz="1600" dirty="0">
                <a:solidFill>
                  <a:schemeClr val="tx2"/>
                </a:solidFill>
                <a:latin typeface="Courier New"/>
                <a:cs typeface="Courier New"/>
              </a:rPr>
              <a:t>&lt;noun&gt;        </a:t>
            </a:r>
            <a:r>
              <a:rPr lang="en-AU" sz="1600" dirty="0">
                <a:solidFill>
                  <a:srgbClr val="7030A0"/>
                </a:solidFill>
                <a:latin typeface="Courier New"/>
                <a:cs typeface="Courier New"/>
              </a:rPr>
              <a:t>::= </a:t>
            </a:r>
            <a:r>
              <a:rPr lang="en-AU" sz="1600" dirty="0">
                <a:solidFill>
                  <a:srgbClr val="C00000"/>
                </a:solidFill>
                <a:latin typeface="Courier New"/>
                <a:cs typeface="Courier New"/>
              </a:rPr>
              <a:t>man</a:t>
            </a:r>
            <a:r>
              <a:rPr lang="en-AU" sz="1600" dirty="0">
                <a:solidFill>
                  <a:srgbClr val="7030A0"/>
                </a:solidFill>
                <a:latin typeface="Courier New"/>
                <a:cs typeface="Courier New"/>
              </a:rPr>
              <a:t> | </a:t>
            </a:r>
            <a:r>
              <a:rPr lang="en-AU" sz="1600" dirty="0">
                <a:solidFill>
                  <a:srgbClr val="C00000"/>
                </a:solidFill>
                <a:latin typeface="Courier New"/>
                <a:cs typeface="Courier New"/>
              </a:rPr>
              <a:t>apple</a:t>
            </a:r>
            <a:r>
              <a:rPr lang="en-AU" sz="1600" dirty="0">
                <a:solidFill>
                  <a:srgbClr val="7030A0"/>
                </a:solidFill>
                <a:latin typeface="Courier New"/>
                <a:cs typeface="Courier New"/>
              </a:rPr>
              <a:t> |</a:t>
            </a:r>
            <a:r>
              <a:rPr lang="en-AU" sz="1600" dirty="0">
                <a:solidFill>
                  <a:srgbClr val="C00000"/>
                </a:solidFill>
                <a:latin typeface="Courier New"/>
                <a:cs typeface="Courier New"/>
              </a:rPr>
              <a:t> worm </a:t>
            </a:r>
            <a:r>
              <a:rPr lang="en-AU" sz="1600" dirty="0">
                <a:solidFill>
                  <a:srgbClr val="7030A0"/>
                </a:solidFill>
                <a:latin typeface="Courier New"/>
                <a:cs typeface="Courier New"/>
              </a:rPr>
              <a:t>| </a:t>
            </a:r>
            <a:r>
              <a:rPr lang="en-AU" sz="1600" dirty="0">
                <a:solidFill>
                  <a:srgbClr val="C00000"/>
                </a:solidFill>
                <a:latin typeface="Courier New"/>
                <a:cs typeface="Courier New"/>
              </a:rPr>
              <a:t>penguin</a:t>
            </a:r>
          </a:p>
          <a:p>
            <a:pPr lvl="1" fontAlgn="auto">
              <a:spcAft>
                <a:spcPts val="0"/>
              </a:spcAft>
              <a:buFontTx/>
              <a:buNone/>
              <a:defRPr/>
            </a:pPr>
            <a:r>
              <a:rPr lang="en-AU" sz="1600" dirty="0">
                <a:solidFill>
                  <a:schemeClr val="tx2"/>
                </a:solidFill>
                <a:latin typeface="Courier New"/>
                <a:cs typeface="Courier New"/>
              </a:rPr>
              <a:t>&lt;verb-phrase&gt;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&lt;verb&gt;&lt;noun-phrase&gt;</a:t>
            </a:r>
          </a:p>
          <a:p>
            <a:pPr lvl="1" fontAlgn="auto">
              <a:spcAft>
                <a:spcPts val="0"/>
              </a:spcAft>
              <a:buFontTx/>
              <a:buNone/>
              <a:defRPr/>
            </a:pP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rgbClr val="C00000"/>
                </a:solidFill>
                <a:latin typeface="Courier New"/>
                <a:cs typeface="Courier New"/>
              </a:rPr>
              <a:t>eats</a:t>
            </a:r>
            <a:r>
              <a:rPr lang="en-AU" sz="1600" dirty="0">
                <a:solidFill>
                  <a:srgbClr val="7030A0"/>
                </a:solidFill>
                <a:latin typeface="Courier New"/>
                <a:cs typeface="Courier New"/>
              </a:rPr>
              <a:t> | </a:t>
            </a:r>
            <a:r>
              <a:rPr lang="en-AU" sz="1600" dirty="0">
                <a:solidFill>
                  <a:srgbClr val="C00000"/>
                </a:solidFill>
                <a:latin typeface="Courier New"/>
                <a:cs typeface="Courier New"/>
              </a:rPr>
              <a:t>throws</a:t>
            </a:r>
            <a:r>
              <a:rPr lang="en-AU" sz="1600" dirty="0">
                <a:solidFill>
                  <a:srgbClr val="7030A0"/>
                </a:solidFill>
                <a:latin typeface="Courier New"/>
                <a:cs typeface="Courier New"/>
              </a:rPr>
              <a:t> | </a:t>
            </a:r>
            <a:r>
              <a:rPr lang="en-AU" sz="1600" dirty="0">
                <a:solidFill>
                  <a:srgbClr val="C00000"/>
                </a:solidFill>
                <a:latin typeface="Courier New"/>
                <a:cs typeface="Courier New"/>
              </a:rPr>
              <a:t>sees</a:t>
            </a:r>
            <a:r>
              <a:rPr lang="en-AU" sz="1600" dirty="0">
                <a:solidFill>
                  <a:srgbClr val="7030A0"/>
                </a:solidFill>
                <a:latin typeface="Courier New"/>
                <a:cs typeface="Courier New"/>
              </a:rPr>
              <a:t> | </a:t>
            </a:r>
            <a:r>
              <a:rPr lang="en-AU" sz="16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recognize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5147734" cy="461665"/>
          </a:xfrm>
          <a:prstGeom prst="rect">
            <a:avLst/>
          </a:prstGeom>
          <a:noFill/>
        </p:spPr>
        <p:txBody>
          <a:bodyPr wrap="square" rtlCol="0">
            <a:spAutoFit/>
          </a:bodyPr>
          <a:lstStyle/>
          <a:p>
            <a:r>
              <a:rPr lang="en-AU" dirty="0">
                <a:solidFill>
                  <a:srgbClr val="C00000"/>
                </a:solidFill>
                <a:latin typeface="Courier New"/>
                <a:cs typeface="Courier New"/>
              </a:rPr>
              <a:t>a man throws a penguin.</a:t>
            </a:r>
            <a:endParaRPr lang="en-US" dirty="0"/>
          </a:p>
        </p:txBody>
      </p:sp>
    </p:spTree>
    <p:extLst>
      <p:ext uri="{BB962C8B-B14F-4D97-AF65-F5344CB8AC3E}">
        <p14:creationId xmlns:p14="http://schemas.microsoft.com/office/powerpoint/2010/main" val="295997093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recognize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5147734" cy="461665"/>
          </a:xfrm>
          <a:prstGeom prst="rect">
            <a:avLst/>
          </a:prstGeom>
          <a:noFill/>
        </p:spPr>
        <p:txBody>
          <a:bodyPr wrap="square" rtlCol="0">
            <a:spAutoFit/>
          </a:bodyPr>
          <a:lstStyle/>
          <a:p>
            <a:r>
              <a:rPr lang="en-AU" dirty="0">
                <a:solidFill>
                  <a:srgbClr val="C00000"/>
                </a:solidFill>
                <a:latin typeface="Courier New"/>
                <a:cs typeface="Courier New"/>
              </a:rPr>
              <a:t>c = a – b; d = c + c  </a:t>
            </a:r>
            <a:endParaRPr lang="en-US" dirty="0"/>
          </a:p>
        </p:txBody>
      </p:sp>
      <p:sp>
        <p:nvSpPr>
          <p:cNvPr id="9" name="TextBox 8">
            <a:extLst>
              <a:ext uri="{FF2B5EF4-FFF2-40B4-BE49-F238E27FC236}">
                <a16:creationId xmlns:a16="http://schemas.microsoft.com/office/drawing/2014/main" id="{38800502-FC74-A646-A838-D68829791920}"/>
              </a:ext>
            </a:extLst>
          </p:cNvPr>
          <p:cNvSpPr txBox="1"/>
          <p:nvPr/>
        </p:nvSpPr>
        <p:spPr>
          <a:xfrm>
            <a:off x="812800" y="868430"/>
            <a:ext cx="6190835" cy="1569660"/>
          </a:xfrm>
          <a:prstGeom prst="rect">
            <a:avLst/>
          </a:prstGeom>
          <a:noFill/>
          <a:ln>
            <a:noFill/>
          </a:ln>
        </p:spPr>
        <p:txBody>
          <a:bodyPr wrap="square" rtlCol="0">
            <a:spAutoFit/>
          </a:bodyPr>
          <a:lstStyle/>
          <a:p>
            <a:r>
              <a:rPr lang="en-US" sz="1600" b="1" dirty="0">
                <a:solidFill>
                  <a:schemeClr val="accent1"/>
                </a:solidFill>
                <a:latin typeface="Courier New" charset="0"/>
                <a:ea typeface="Courier New" charset="0"/>
                <a:cs typeface="Courier New" charset="0"/>
              </a:rPr>
              <a:t>&lt;program&gt; </a:t>
            </a:r>
            <a:r>
              <a:rPr lang="en-US" sz="1600" dirty="0">
                <a:solidFill>
                  <a:srgbClr val="7030A0"/>
                </a:solidFill>
                <a:latin typeface="Courier New" charset="0"/>
                <a:ea typeface="Courier New" charset="0"/>
                <a:cs typeface="Courier New" charset="0"/>
              </a:rPr>
              <a:t>::= </a:t>
            </a:r>
            <a:r>
              <a:rPr lang="en-US" sz="1600" dirty="0">
                <a:solidFill>
                  <a:schemeClr val="accent1"/>
                </a:solidFill>
                <a:latin typeface="Courier New" charset="0"/>
                <a:ea typeface="Courier New" charset="0"/>
                <a:cs typeface="Courier New" charset="0"/>
              </a:rPr>
              <a:t>&lt;</a:t>
            </a:r>
            <a:r>
              <a:rPr lang="en-US" sz="1600" dirty="0" err="1">
                <a:solidFill>
                  <a:schemeClr val="accent1"/>
                </a:solidFill>
                <a:latin typeface="Courier New" charset="0"/>
                <a:ea typeface="Courier New" charset="0"/>
                <a:cs typeface="Courier New" charset="0"/>
              </a:rPr>
              <a:t>stmts</a:t>
            </a:r>
            <a:r>
              <a:rPr lang="en-US"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a:t>
            </a:r>
            <a:r>
              <a:rPr lang="mr-IN" sz="1600" dirty="0">
                <a:solidFill>
                  <a:srgbClr val="C00000"/>
                </a:solidFill>
                <a:latin typeface="Courier New" charset="0"/>
                <a:ea typeface="Courier New" charset="0"/>
                <a:cs typeface="Courier New" charset="0"/>
              </a:rPr>
              <a:t> ;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a:t>
            </a:r>
            <a:r>
              <a:rPr lang="mr-IN" sz="1600" dirty="0">
                <a:solidFill>
                  <a:srgbClr val="7030A0"/>
                </a:solidFill>
                <a:latin typeface="Courier New" charset="0"/>
                <a:ea typeface="Courier New" charset="0"/>
                <a:cs typeface="Courier New" charset="0"/>
              </a:rPr>
              <a: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p>
          <a:p>
            <a:r>
              <a:rPr lang="hr-HR" sz="1600" dirty="0">
                <a:solidFill>
                  <a:schemeClr val="accent1"/>
                </a:solidFill>
                <a:latin typeface="Courier New" charset="0"/>
                <a:ea typeface="Courier New" charset="0"/>
                <a:cs typeface="Courier New" charset="0"/>
              </a:rPr>
              <a:t>&lt;var&gt;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a</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b </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c</a:t>
            </a:r>
            <a:r>
              <a:rPr lang="hr-HR" sz="1600" dirty="0">
                <a:solidFill>
                  <a:srgbClr val="7030A0"/>
                </a:solidFill>
                <a:latin typeface="Courier New" charset="0"/>
                <a:ea typeface="Courier New" charset="0"/>
                <a:cs typeface="Courier New" charset="0"/>
              </a:rPr>
              <a:t> | </a:t>
            </a:r>
            <a:r>
              <a:rPr lang="hr-HR" sz="1600" dirty="0">
                <a:solidFill>
                  <a:srgbClr val="C00000"/>
                </a:solidFill>
                <a:latin typeface="Courier New" charset="0"/>
                <a:ea typeface="Courier New" charset="0"/>
                <a:cs typeface="Courier New" charset="0"/>
              </a:rPr>
              <a:t>d</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err="1">
                <a:solidFill>
                  <a:srgbClr val="C00000"/>
                </a:solidFill>
                <a:latin typeface="Courier New" charset="0"/>
                <a:ea typeface="Courier New" charset="0"/>
                <a:cs typeface="Courier New" charset="0"/>
              </a:rPr>
              <a:t>const</a:t>
            </a:r>
            <a:endParaRPr lang="mr-IN" sz="1600" dirty="0">
              <a:solidFill>
                <a:srgbClr val="C00000"/>
              </a:solidFill>
              <a:latin typeface="Courier New" charset="0"/>
              <a:ea typeface="Courier New" charset="0"/>
              <a:cs typeface="Courier New" charset="0"/>
            </a:endParaRPr>
          </a:p>
        </p:txBody>
      </p:sp>
    </p:spTree>
    <p:extLst>
      <p:ext uri="{BB962C8B-B14F-4D97-AF65-F5344CB8AC3E}">
        <p14:creationId xmlns:p14="http://schemas.microsoft.com/office/powerpoint/2010/main" val="65940213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do we recognize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182062"/>
            <a:ext cx="5147734" cy="461665"/>
          </a:xfrm>
          <a:prstGeom prst="rect">
            <a:avLst/>
          </a:prstGeom>
          <a:noFill/>
        </p:spPr>
        <p:txBody>
          <a:bodyPr wrap="square" rtlCol="0">
            <a:spAutoFit/>
          </a:bodyPr>
          <a:lstStyle/>
          <a:p>
            <a:r>
              <a:rPr lang="en-AU" dirty="0">
                <a:solidFill>
                  <a:srgbClr val="C00000"/>
                </a:solidFill>
                <a:latin typeface="Courier New"/>
                <a:cs typeface="Courier New"/>
              </a:rPr>
              <a:t>a = a + b + c </a:t>
            </a:r>
            <a:endParaRPr lang="en-US" dirty="0"/>
          </a:p>
        </p:txBody>
      </p:sp>
      <p:sp>
        <p:nvSpPr>
          <p:cNvPr id="9" name="TextBox 8">
            <a:extLst>
              <a:ext uri="{FF2B5EF4-FFF2-40B4-BE49-F238E27FC236}">
                <a16:creationId xmlns:a16="http://schemas.microsoft.com/office/drawing/2014/main" id="{38800502-FC74-A646-A838-D68829791920}"/>
              </a:ext>
            </a:extLst>
          </p:cNvPr>
          <p:cNvSpPr txBox="1"/>
          <p:nvPr/>
        </p:nvSpPr>
        <p:spPr>
          <a:xfrm>
            <a:off x="812800" y="868430"/>
            <a:ext cx="6190835" cy="1569660"/>
          </a:xfrm>
          <a:prstGeom prst="rect">
            <a:avLst/>
          </a:prstGeom>
          <a:noFill/>
          <a:ln>
            <a:noFill/>
          </a:ln>
        </p:spPr>
        <p:txBody>
          <a:bodyPr wrap="square" rtlCol="0">
            <a:spAutoFit/>
          </a:bodyPr>
          <a:lstStyle/>
          <a:p>
            <a:r>
              <a:rPr lang="en-US" sz="1600" b="1" dirty="0">
                <a:solidFill>
                  <a:schemeClr val="accent1"/>
                </a:solidFill>
                <a:latin typeface="Courier New" charset="0"/>
                <a:ea typeface="Courier New" charset="0"/>
                <a:cs typeface="Courier New" charset="0"/>
              </a:rPr>
              <a:t>&lt;program&gt; </a:t>
            </a:r>
            <a:r>
              <a:rPr lang="en-US" sz="1600" dirty="0">
                <a:solidFill>
                  <a:srgbClr val="7030A0"/>
                </a:solidFill>
                <a:latin typeface="Courier New" charset="0"/>
                <a:ea typeface="Courier New" charset="0"/>
                <a:cs typeface="Courier New" charset="0"/>
              </a:rPr>
              <a:t>::= </a:t>
            </a:r>
            <a:r>
              <a:rPr lang="en-US" sz="1600" dirty="0">
                <a:solidFill>
                  <a:schemeClr val="accent1"/>
                </a:solidFill>
                <a:latin typeface="Courier New" charset="0"/>
                <a:ea typeface="Courier New" charset="0"/>
                <a:cs typeface="Courier New" charset="0"/>
              </a:rPr>
              <a:t>&lt;</a:t>
            </a:r>
            <a:r>
              <a:rPr lang="en-US" sz="1600" dirty="0" err="1">
                <a:solidFill>
                  <a:schemeClr val="accent1"/>
                </a:solidFill>
                <a:latin typeface="Courier New" charset="0"/>
                <a:ea typeface="Courier New" charset="0"/>
                <a:cs typeface="Courier New" charset="0"/>
              </a:rPr>
              <a:t>stmts</a:t>
            </a:r>
            <a:r>
              <a:rPr lang="en-US"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a:t>
            </a:r>
            <a:r>
              <a:rPr lang="mr-IN" sz="1600" dirty="0">
                <a:solidFill>
                  <a:srgbClr val="C00000"/>
                </a:solidFill>
                <a:latin typeface="Courier New" charset="0"/>
                <a:ea typeface="Courier New" charset="0"/>
                <a:cs typeface="Courier New" charset="0"/>
              </a:rPr>
              <a:t> ;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stmts</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stmt</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a:t>
            </a:r>
            <a:r>
              <a:rPr lang="mr-IN" sz="1600" dirty="0">
                <a:solidFill>
                  <a:srgbClr val="7030A0"/>
                </a:solidFill>
                <a:latin typeface="Courier New" charset="0"/>
                <a:ea typeface="Courier New" charset="0"/>
                <a:cs typeface="Courier New" charset="0"/>
              </a:rPr>
              <a: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p>
          <a:p>
            <a:r>
              <a:rPr lang="hr-HR" sz="1600" dirty="0">
                <a:solidFill>
                  <a:schemeClr val="accent1"/>
                </a:solidFill>
                <a:latin typeface="Courier New" charset="0"/>
                <a:ea typeface="Courier New" charset="0"/>
                <a:cs typeface="Courier New" charset="0"/>
              </a:rPr>
              <a:t>&lt;var&gt;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a</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b </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c</a:t>
            </a:r>
            <a:r>
              <a:rPr lang="hr-HR" sz="1600" dirty="0">
                <a:solidFill>
                  <a:srgbClr val="7030A0"/>
                </a:solidFill>
                <a:latin typeface="Courier New" charset="0"/>
                <a:ea typeface="Courier New" charset="0"/>
                <a:cs typeface="Courier New" charset="0"/>
              </a:rPr>
              <a:t> | </a:t>
            </a:r>
            <a:r>
              <a:rPr lang="hr-HR" sz="1600" dirty="0">
                <a:solidFill>
                  <a:srgbClr val="C00000"/>
                </a:solidFill>
                <a:latin typeface="Courier New" charset="0"/>
                <a:ea typeface="Courier New" charset="0"/>
                <a:cs typeface="Courier New" charset="0"/>
              </a:rPr>
              <a:t>d</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err="1">
                <a:solidFill>
                  <a:srgbClr val="C00000"/>
                </a:solidFill>
                <a:latin typeface="Courier New" charset="0"/>
                <a:ea typeface="Courier New" charset="0"/>
                <a:cs typeface="Courier New" charset="0"/>
              </a:rPr>
              <a:t>const</a:t>
            </a:r>
            <a:endParaRPr lang="mr-IN" sz="1600" dirty="0">
              <a:solidFill>
                <a:srgbClr val="C00000"/>
              </a:solidFill>
              <a:latin typeface="Courier New" charset="0"/>
              <a:ea typeface="Courier New" charset="0"/>
              <a:cs typeface="Courier New" charset="0"/>
            </a:endParaRPr>
          </a:p>
        </p:txBody>
      </p:sp>
    </p:spTree>
    <p:extLst>
      <p:ext uri="{BB962C8B-B14F-4D97-AF65-F5344CB8AC3E}">
        <p14:creationId xmlns:p14="http://schemas.microsoft.com/office/powerpoint/2010/main" val="192292095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Let’s consider a simple one</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How would we implement this in </a:t>
            </a:r>
            <a:r>
              <a:rPr lang="en-US" dirty="0" err="1">
                <a:solidFill>
                  <a:srgbClr val="000000"/>
                </a:solidFill>
              </a:rPr>
              <a:t>OCaml</a:t>
            </a:r>
            <a:r>
              <a:rPr lang="en-US" dirty="0">
                <a:solidFill>
                  <a:srgbClr val="000000"/>
                </a:solidFill>
              </a:rPr>
              <a:t>?</a:t>
            </a:r>
          </a:p>
        </p:txBody>
      </p:sp>
      <p:sp>
        <p:nvSpPr>
          <p:cNvPr id="9" name="TextBox 8">
            <a:extLst>
              <a:ext uri="{FF2B5EF4-FFF2-40B4-BE49-F238E27FC236}">
                <a16:creationId xmlns:a16="http://schemas.microsoft.com/office/drawing/2014/main" id="{38800502-FC74-A646-A838-D68829791920}"/>
              </a:ext>
            </a:extLst>
          </p:cNvPr>
          <p:cNvSpPr txBox="1"/>
          <p:nvPr/>
        </p:nvSpPr>
        <p:spPr>
          <a:xfrm>
            <a:off x="812800" y="868430"/>
            <a:ext cx="6829778" cy="1077218"/>
          </a:xfrm>
          <a:prstGeom prst="rect">
            <a:avLst/>
          </a:prstGeom>
          <a:noFill/>
          <a:ln>
            <a:noFill/>
          </a:ln>
        </p:spPr>
        <p:txBody>
          <a:bodyPr wrap="square" rtlCol="0">
            <a:spAutoFit/>
          </a:bodyPr>
          <a:lstStyle/>
          <a:p>
            <a:r>
              <a:rPr lang="en-US" sz="1600" b="1" dirty="0">
                <a:solidFill>
                  <a:schemeClr val="accent1"/>
                </a:solidFill>
                <a:latin typeface="Courier New" charset="0"/>
                <a:ea typeface="Courier New" charset="0"/>
                <a:cs typeface="Courier New" charset="0"/>
              </a:rPr>
              <a:t>&lt;expression&gt; </a:t>
            </a:r>
            <a:r>
              <a:rPr lang="en-US"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en-US" sz="1600" dirty="0">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en-US" sz="1600" dirty="0">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mr-IN" sz="1600" dirty="0">
                <a:solidFill>
                  <a:srgbClr val="C0000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a:t>
            </a:r>
          </a:p>
          <a:p>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term</a:t>
            </a:r>
            <a:r>
              <a:rPr lang="mr-IN"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mr-IN" sz="1600" dirty="0" err="1">
                <a:solidFill>
                  <a:schemeClr val="accent1"/>
                </a:solidFill>
                <a:latin typeface="Courier New" charset="0"/>
                <a:ea typeface="Courier New" charset="0"/>
                <a:cs typeface="Courier New" charset="0"/>
              </a:rPr>
              <a:t>var</a:t>
            </a:r>
            <a:r>
              <a:rPr lang="mr-IN" sz="1600" dirty="0">
                <a:solidFill>
                  <a:schemeClr val="accent1"/>
                </a:solidFill>
                <a:latin typeface="Courier New" charset="0"/>
                <a:ea typeface="Courier New" charset="0"/>
                <a:cs typeface="Courier New" charset="0"/>
              </a:rPr>
              <a:t>&gt;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en-US" sz="1600" dirty="0" err="1">
                <a:solidFill>
                  <a:schemeClr val="accent1"/>
                </a:solidFill>
                <a:latin typeface="Courier New" charset="0"/>
                <a:ea typeface="Courier New" charset="0"/>
                <a:cs typeface="Courier New" charset="0"/>
              </a:rPr>
              <a:t>const</a:t>
            </a:r>
            <a:r>
              <a:rPr lang="mr-IN" sz="1600" dirty="0">
                <a:solidFill>
                  <a:schemeClr val="accent1"/>
                </a:solidFill>
                <a:latin typeface="Courier New" charset="0"/>
                <a:ea typeface="Courier New" charset="0"/>
                <a:cs typeface="Courier New" charset="0"/>
              </a:rPr>
              <a:t>&gt; </a:t>
            </a:r>
            <a:endParaRPr lang="mr-IN" sz="1600" dirty="0">
              <a:solidFill>
                <a:srgbClr val="C00000"/>
              </a:solidFill>
              <a:latin typeface="Courier New" charset="0"/>
              <a:ea typeface="Courier New" charset="0"/>
              <a:cs typeface="Courier New" charset="0"/>
            </a:endParaRPr>
          </a:p>
          <a:p>
            <a:r>
              <a:rPr lang="hr-HR" sz="1600" dirty="0">
                <a:solidFill>
                  <a:schemeClr val="accent1"/>
                </a:solidFill>
                <a:latin typeface="Courier New" charset="0"/>
                <a:ea typeface="Courier New" charset="0"/>
                <a:cs typeface="Courier New" charset="0"/>
              </a:rPr>
              <a:t>&lt;var&gt;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a</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b </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c</a:t>
            </a:r>
            <a:r>
              <a:rPr lang="hr-HR" sz="1600" dirty="0">
                <a:solidFill>
                  <a:srgbClr val="7030A0"/>
                </a:solidFill>
                <a:latin typeface="Courier New" charset="0"/>
                <a:ea typeface="Courier New" charset="0"/>
                <a:cs typeface="Courier New" charset="0"/>
              </a:rPr>
              <a:t> | </a:t>
            </a:r>
            <a:r>
              <a:rPr lang="hr-HR" sz="1600" dirty="0">
                <a:solidFill>
                  <a:srgbClr val="C00000"/>
                </a:solidFill>
                <a:latin typeface="Courier New" charset="0"/>
                <a:ea typeface="Courier New" charset="0"/>
                <a:cs typeface="Courier New" charset="0"/>
              </a:rPr>
              <a:t>d</a:t>
            </a:r>
          </a:p>
          <a:p>
            <a:r>
              <a:rPr lang="hr-HR" sz="1600" dirty="0">
                <a:solidFill>
                  <a:schemeClr val="accent1"/>
                </a:solidFill>
                <a:latin typeface="Courier New" charset="0"/>
                <a:ea typeface="Courier New" charset="0"/>
                <a:cs typeface="Courier New" charset="0"/>
              </a:rPr>
              <a:t>&lt;</a:t>
            </a:r>
            <a:r>
              <a:rPr lang="hr-HR" sz="1600" dirty="0" err="1">
                <a:solidFill>
                  <a:schemeClr val="accent1"/>
                </a:solidFill>
                <a:latin typeface="Courier New" charset="0"/>
                <a:ea typeface="Courier New" charset="0"/>
                <a:cs typeface="Courier New" charset="0"/>
              </a:rPr>
              <a:t>const</a:t>
            </a:r>
            <a:r>
              <a:rPr lang="hr-HR"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0</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1</a:t>
            </a:r>
          </a:p>
        </p:txBody>
      </p:sp>
    </p:spTree>
    <p:extLst>
      <p:ext uri="{BB962C8B-B14F-4D97-AF65-F5344CB8AC3E}">
        <p14:creationId xmlns:p14="http://schemas.microsoft.com/office/powerpoint/2010/main" val="417489272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US" sz="3200" dirty="0">
                <a:ea typeface="ＭＳ Ｐゴシック" charset="0"/>
                <a:cs typeface="Georgia" charset="0"/>
              </a:rPr>
              <a:t>Let’s consider a slightly more difficult one</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1506027"/>
            <a:ext cx="7755467" cy="461665"/>
          </a:xfrm>
          <a:prstGeom prst="rect">
            <a:avLst/>
          </a:prstGeom>
          <a:noFill/>
        </p:spPr>
        <p:txBody>
          <a:bodyPr wrap="square" rtlCol="0">
            <a:spAutoFit/>
          </a:bodyPr>
          <a:lstStyle/>
          <a:p>
            <a:r>
              <a:rPr lang="en-US" dirty="0">
                <a:solidFill>
                  <a:srgbClr val="000000"/>
                </a:solidFill>
              </a:rPr>
              <a:t>How would we implement this in </a:t>
            </a:r>
            <a:r>
              <a:rPr lang="en-US" dirty="0" err="1">
                <a:solidFill>
                  <a:srgbClr val="000000"/>
                </a:solidFill>
              </a:rPr>
              <a:t>OCaml</a:t>
            </a:r>
            <a:r>
              <a:rPr lang="en-US" dirty="0">
                <a:solidFill>
                  <a:srgbClr val="000000"/>
                </a:solidFill>
              </a:rPr>
              <a:t>?</a:t>
            </a:r>
          </a:p>
        </p:txBody>
      </p:sp>
      <p:sp>
        <p:nvSpPr>
          <p:cNvPr id="9" name="TextBox 8">
            <a:extLst>
              <a:ext uri="{FF2B5EF4-FFF2-40B4-BE49-F238E27FC236}">
                <a16:creationId xmlns:a16="http://schemas.microsoft.com/office/drawing/2014/main" id="{38800502-FC74-A646-A838-D68829791920}"/>
              </a:ext>
            </a:extLst>
          </p:cNvPr>
          <p:cNvSpPr txBox="1"/>
          <p:nvPr/>
        </p:nvSpPr>
        <p:spPr>
          <a:xfrm>
            <a:off x="812800" y="868430"/>
            <a:ext cx="6829778" cy="584775"/>
          </a:xfrm>
          <a:prstGeom prst="rect">
            <a:avLst/>
          </a:prstGeom>
          <a:noFill/>
          <a:ln>
            <a:noFill/>
          </a:ln>
        </p:spPr>
        <p:txBody>
          <a:bodyPr wrap="square" rtlCol="0">
            <a:spAutoFit/>
          </a:bodyPr>
          <a:lstStyle/>
          <a:p>
            <a:r>
              <a:rPr lang="en-US" sz="1600" b="1" dirty="0">
                <a:solidFill>
                  <a:schemeClr val="accent1"/>
                </a:solidFill>
                <a:latin typeface="Courier New" charset="0"/>
                <a:ea typeface="Courier New" charset="0"/>
                <a:cs typeface="Courier New" charset="0"/>
              </a:rPr>
              <a:t>&lt;expr&gt; </a:t>
            </a:r>
            <a:r>
              <a:rPr lang="en-US"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en-US" sz="1600" dirty="0">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r>
              <a:rPr lang="mr-IN" sz="1600" dirty="0">
                <a:solidFill>
                  <a:srgbClr val="C00000"/>
                </a:solidFill>
                <a:latin typeface="Courier New" charset="0"/>
                <a:ea typeface="Courier New" charset="0"/>
                <a:cs typeface="Courier New" charset="0"/>
              </a:rPr>
              <a:t>+</a:t>
            </a:r>
            <a:r>
              <a:rPr lang="mr-IN" sz="1600" dirty="0">
                <a:solidFill>
                  <a:schemeClr val="accent1"/>
                </a:solidFill>
                <a:latin typeface="Courier New" charset="0"/>
                <a:ea typeface="Courier New" charset="0"/>
                <a:cs typeface="Courier New" charset="0"/>
              </a:rPr>
              <a:t>&lt;</a:t>
            </a:r>
            <a:r>
              <a:rPr lang="en-US" sz="1600" dirty="0">
                <a:solidFill>
                  <a:schemeClr val="accent1"/>
                </a:solidFill>
                <a:latin typeface="Courier New" charset="0"/>
                <a:ea typeface="Courier New" charset="0"/>
                <a:cs typeface="Courier New" charset="0"/>
              </a:rPr>
              <a:t>expr</a:t>
            </a:r>
            <a:r>
              <a:rPr lang="mr-IN" sz="1600" dirty="0">
                <a:solidFill>
                  <a:schemeClr val="accent1"/>
                </a:solidFill>
                <a:latin typeface="Courier New" charset="0"/>
                <a:ea typeface="Courier New" charset="0"/>
                <a:cs typeface="Courier New" charset="0"/>
              </a:rPr>
              <a:t>&gt;</a:t>
            </a:r>
            <a:r>
              <a:rPr lang="en-US" sz="1600" dirty="0">
                <a:solidFill>
                  <a:schemeClr val="accent1"/>
                </a:solidFill>
                <a:latin typeface="Courier New" charset="0"/>
                <a:ea typeface="Courier New" charset="0"/>
                <a:cs typeface="Courier New" charset="0"/>
              </a:rPr>
              <a:t>)</a:t>
            </a:r>
            <a:r>
              <a:rPr lang="mr-IN" sz="1600" dirty="0">
                <a:solidFill>
                  <a:schemeClr val="accent1"/>
                </a:solidFill>
                <a:latin typeface="Courier New" charset="0"/>
                <a:ea typeface="Courier New" charset="0"/>
                <a:cs typeface="Courier New" charset="0"/>
              </a:rPr>
              <a:t> </a:t>
            </a:r>
            <a:r>
              <a:rPr lang="mr-IN" sz="1600" dirty="0">
                <a:solidFill>
                  <a:srgbClr val="7030A0"/>
                </a:solidFill>
                <a:latin typeface="Courier New" charset="0"/>
                <a:ea typeface="Courier New" charset="0"/>
                <a:cs typeface="Courier New" charset="0"/>
              </a:rPr>
              <a:t>| </a:t>
            </a:r>
            <a:r>
              <a:rPr lang="mr-IN" sz="1600" dirty="0">
                <a:solidFill>
                  <a:schemeClr val="accent1"/>
                </a:solidFill>
                <a:latin typeface="Courier New" charset="0"/>
                <a:ea typeface="Courier New" charset="0"/>
                <a:cs typeface="Courier New" charset="0"/>
              </a:rPr>
              <a:t>&lt;</a:t>
            </a:r>
            <a:r>
              <a:rPr lang="en-US" sz="1600" dirty="0">
                <a:solidFill>
                  <a:schemeClr val="accent1"/>
                </a:solidFill>
                <a:latin typeface="Courier New" charset="0"/>
                <a:ea typeface="Courier New" charset="0"/>
                <a:cs typeface="Courier New" charset="0"/>
              </a:rPr>
              <a:t>digit</a:t>
            </a:r>
            <a:r>
              <a:rPr lang="mr-IN" sz="1600" dirty="0">
                <a:solidFill>
                  <a:schemeClr val="accent1"/>
                </a:solidFill>
                <a:latin typeface="Courier New" charset="0"/>
                <a:ea typeface="Courier New" charset="0"/>
                <a:cs typeface="Courier New" charset="0"/>
              </a:rPr>
              <a:t>&gt;</a:t>
            </a:r>
          </a:p>
          <a:p>
            <a:r>
              <a:rPr lang="hr-HR" sz="1600" dirty="0">
                <a:solidFill>
                  <a:schemeClr val="accent1"/>
                </a:solidFill>
                <a:latin typeface="Courier New" charset="0"/>
                <a:ea typeface="Courier New" charset="0"/>
                <a:cs typeface="Courier New" charset="0"/>
              </a:rPr>
              <a:t>&lt;</a:t>
            </a:r>
            <a:r>
              <a:rPr lang="hr-HR" sz="1600" dirty="0" err="1">
                <a:solidFill>
                  <a:schemeClr val="accent1"/>
                </a:solidFill>
                <a:latin typeface="Courier New" charset="0"/>
                <a:ea typeface="Courier New" charset="0"/>
                <a:cs typeface="Courier New" charset="0"/>
              </a:rPr>
              <a:t>digit</a:t>
            </a:r>
            <a:r>
              <a:rPr lang="hr-HR" sz="1600" dirty="0">
                <a:solidFill>
                  <a:schemeClr val="accent1"/>
                </a:solidFill>
                <a:latin typeface="Courier New" charset="0"/>
                <a:ea typeface="Courier New" charset="0"/>
                <a:cs typeface="Courier New" charset="0"/>
              </a:rPr>
              <a:t>&gt; </a:t>
            </a:r>
            <a:r>
              <a:rPr lang="en-US" sz="1600" dirty="0">
                <a:solidFill>
                  <a:srgbClr val="7030A0"/>
                </a:solidFill>
                <a:latin typeface="Courier New" charset="0"/>
                <a:ea typeface="Courier New" charset="0"/>
                <a:cs typeface="Courier New" charset="0"/>
              </a:rPr>
              <a:t>::=</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0</a:t>
            </a:r>
            <a:r>
              <a:rPr lang="hr-HR" sz="1600" dirty="0">
                <a:solidFill>
                  <a:srgbClr val="7030A0"/>
                </a:solidFill>
                <a:latin typeface="Courier New" charset="0"/>
                <a:ea typeface="Courier New" charset="0"/>
                <a:cs typeface="Courier New" charset="0"/>
              </a:rPr>
              <a:t> |</a:t>
            </a:r>
            <a:r>
              <a:rPr lang="hr-HR" sz="1600" dirty="0">
                <a:solidFill>
                  <a:srgbClr val="C00000"/>
                </a:solidFill>
                <a:latin typeface="Courier New" charset="0"/>
                <a:ea typeface="Courier New" charset="0"/>
                <a:cs typeface="Courier New" charset="0"/>
              </a:rPr>
              <a:t> 1 | 2 | 3 | 4 | 5 | 6 | 7 | 8 | 9 </a:t>
            </a:r>
          </a:p>
        </p:txBody>
      </p:sp>
    </p:spTree>
    <p:extLst>
      <p:ext uri="{BB962C8B-B14F-4D97-AF65-F5344CB8AC3E}">
        <p14:creationId xmlns:p14="http://schemas.microsoft.com/office/powerpoint/2010/main" val="388169224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3136787"/>
            <a:ext cx="8305800" cy="879627"/>
          </a:xfrm>
        </p:spPr>
        <p:txBody>
          <a:bodyPr>
            <a:normAutofit/>
          </a:bodyPr>
          <a:lstStyle/>
          <a:p>
            <a:pPr algn="ctr">
              <a:lnSpc>
                <a:spcPct val="100000"/>
              </a:lnSpc>
            </a:pPr>
            <a:r>
              <a:rPr lang="en-US" sz="3200" dirty="0"/>
              <a:t>How can we implement a BNF in </a:t>
            </a:r>
            <a:r>
              <a:rPr lang="en-US" sz="3200" dirty="0" err="1"/>
              <a:t>Ocaml</a:t>
            </a:r>
            <a:r>
              <a:rPr lang="en-US" sz="3200" dirty="0"/>
              <a:t>?</a:t>
            </a:r>
          </a:p>
        </p:txBody>
      </p:sp>
    </p:spTree>
    <p:extLst>
      <p:ext uri="{BB962C8B-B14F-4D97-AF65-F5344CB8AC3E}">
        <p14:creationId xmlns:p14="http://schemas.microsoft.com/office/powerpoint/2010/main" val="206688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237" y="2381693"/>
            <a:ext cx="7077500" cy="2015045"/>
          </a:xfrm>
        </p:spPr>
        <p:txBody>
          <a:bodyPr>
            <a:noAutofit/>
          </a:bodyPr>
          <a:lstStyle/>
          <a:p>
            <a:pPr algn="ctr"/>
            <a:r>
              <a:rPr lang="en-US" sz="4000" dirty="0"/>
              <a:t>What is the difference between an interpreter and a compiler?</a:t>
            </a:r>
          </a:p>
        </p:txBody>
      </p:sp>
    </p:spTree>
    <p:extLst>
      <p:ext uri="{BB962C8B-B14F-4D97-AF65-F5344CB8AC3E}">
        <p14:creationId xmlns:p14="http://schemas.microsoft.com/office/powerpoint/2010/main" val="72771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3136787"/>
            <a:ext cx="8305800" cy="879627"/>
          </a:xfrm>
        </p:spPr>
        <p:txBody>
          <a:bodyPr>
            <a:normAutofit fontScale="90000"/>
          </a:bodyPr>
          <a:lstStyle/>
          <a:p>
            <a:pPr>
              <a:lnSpc>
                <a:spcPct val="100000"/>
              </a:lnSpc>
            </a:pPr>
            <a:r>
              <a:rPr lang="en-US" sz="3200" dirty="0"/>
              <a:t>Is a BNF grammar specific enough for an interpreter to understand it?</a:t>
            </a:r>
          </a:p>
        </p:txBody>
      </p:sp>
    </p:spTree>
    <p:extLst>
      <p:ext uri="{BB962C8B-B14F-4D97-AF65-F5344CB8AC3E}">
        <p14:creationId xmlns:p14="http://schemas.microsoft.com/office/powerpoint/2010/main" val="116091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Rectangle 3"/>
          <p:cNvSpPr>
            <a:spLocks noGrp="1" noChangeArrowheads="1"/>
          </p:cNvSpPr>
          <p:nvPr>
            <p:ph type="title"/>
          </p:nvPr>
        </p:nvSpPr>
        <p:spPr bwMode="auto">
          <a:xfrm>
            <a:off x="342900" y="962785"/>
            <a:ext cx="7886700" cy="86843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2800" dirty="0">
                <a:latin typeface="Georgia" charset="0"/>
                <a:ea typeface="ＭＳ Ｐゴシック" charset="0"/>
                <a:cs typeface="Georgia" charset="0"/>
              </a:rPr>
              <a:t>Some of the challenges:</a:t>
            </a:r>
          </a:p>
        </p:txBody>
      </p:sp>
      <p:sp>
        <p:nvSpPr>
          <p:cNvPr id="5" name="TextBox 4"/>
          <p:cNvSpPr txBox="1"/>
          <p:nvPr/>
        </p:nvSpPr>
        <p:spPr>
          <a:xfrm>
            <a:off x="501546" y="1489597"/>
            <a:ext cx="8264829" cy="5262979"/>
          </a:xfrm>
          <a:prstGeom prst="rect">
            <a:avLst/>
          </a:prstGeom>
          <a:noFill/>
          <a:ln w="19050">
            <a:noFill/>
          </a:ln>
        </p:spPr>
        <p:txBody>
          <a:bodyPr wrap="square" rtlCol="0">
            <a:spAutoFit/>
          </a:bodyPr>
          <a:lstStyle/>
          <a:p>
            <a:pPr marL="342900" indent="-342900">
              <a:buFont typeface="Arial" charset="0"/>
              <a:buChar char="•"/>
            </a:pPr>
            <a:r>
              <a:rPr lang="en-US" dirty="0">
                <a:solidFill>
                  <a:schemeClr val="tx1">
                    <a:lumMod val="50000"/>
                  </a:schemeClr>
                </a:solidFill>
              </a:rPr>
              <a:t>There is a (potentially) </a:t>
            </a:r>
            <a:r>
              <a:rPr lang="en-US" dirty="0">
                <a:solidFill>
                  <a:schemeClr val="accent3">
                    <a:lumMod val="75000"/>
                  </a:schemeClr>
                </a:solidFill>
              </a:rPr>
              <a:t>infinite number of source programs </a:t>
            </a:r>
            <a:r>
              <a:rPr lang="en-US" dirty="0">
                <a:solidFill>
                  <a:schemeClr val="tx1">
                    <a:lumMod val="50000"/>
                  </a:schemeClr>
                </a:solidFill>
              </a:rPr>
              <a:t>that we need to recognize.</a:t>
            </a:r>
          </a:p>
          <a:p>
            <a:pPr marL="800100" lvl="1" indent="-342900">
              <a:buFont typeface="Wingdings" charset="2"/>
              <a:buChar char="§"/>
            </a:pPr>
            <a:r>
              <a:rPr lang="en-US" dirty="0">
                <a:solidFill>
                  <a:schemeClr val="tx1">
                    <a:lumMod val="50000"/>
                  </a:schemeClr>
                </a:solidFill>
              </a:rPr>
              <a:t>An infinity of words</a:t>
            </a:r>
          </a:p>
          <a:p>
            <a:pPr marL="800100" lvl="1" indent="-342900">
              <a:buFont typeface="Wingdings" charset="2"/>
              <a:buChar char="§"/>
            </a:pPr>
            <a:r>
              <a:rPr lang="en-US" dirty="0">
                <a:solidFill>
                  <a:schemeClr val="tx1">
                    <a:lumMod val="50000"/>
                  </a:schemeClr>
                </a:solidFill>
              </a:rPr>
              <a:t>An infinity of sentences</a:t>
            </a:r>
          </a:p>
          <a:p>
            <a:pPr marL="342900" indent="-342900">
              <a:buFont typeface="Arial" charset="0"/>
              <a:buChar char="•"/>
            </a:pPr>
            <a:r>
              <a:rPr lang="en-US" dirty="0">
                <a:solidFill>
                  <a:schemeClr val="tx1">
                    <a:lumMod val="50000"/>
                  </a:schemeClr>
                </a:solidFill>
              </a:rPr>
              <a:t>There should be </a:t>
            </a:r>
            <a:r>
              <a:rPr lang="en-US" dirty="0">
                <a:solidFill>
                  <a:schemeClr val="tx2"/>
                </a:solidFill>
              </a:rPr>
              <a:t>no ambiguity in the way the program is interpreted.</a:t>
            </a:r>
          </a:p>
          <a:p>
            <a:pPr marL="800100" lvl="1" indent="-342900">
              <a:buFont typeface="Wingdings" charset="2"/>
              <a:buChar char="§"/>
            </a:pPr>
            <a:r>
              <a:rPr lang="en-US" dirty="0">
                <a:solidFill>
                  <a:schemeClr val="tx1">
                    <a:lumMod val="50000"/>
                  </a:schemeClr>
                </a:solidFill>
              </a:rPr>
              <a:t>Unique vocabulary,</a:t>
            </a:r>
          </a:p>
          <a:p>
            <a:pPr marL="800100" lvl="1" indent="-342900">
              <a:buFont typeface="Wingdings" charset="2"/>
              <a:buChar char="§"/>
            </a:pPr>
            <a:r>
              <a:rPr lang="en-US" dirty="0">
                <a:solidFill>
                  <a:schemeClr val="tx1">
                    <a:lumMod val="50000"/>
                  </a:schemeClr>
                </a:solidFill>
              </a:rPr>
              <a:t>Uniquely determine sentences</a:t>
            </a:r>
          </a:p>
          <a:p>
            <a:pPr marL="342900" indent="-342900">
              <a:buFont typeface="Arial" charset="0"/>
              <a:buChar char="•"/>
            </a:pPr>
            <a:r>
              <a:rPr lang="en-US" dirty="0">
                <a:solidFill>
                  <a:schemeClr val="tx1">
                    <a:lumMod val="50000"/>
                  </a:schemeClr>
                </a:solidFill>
              </a:rPr>
              <a:t>The source program may contain </a:t>
            </a:r>
            <a:r>
              <a:rPr lang="en-US" dirty="0">
                <a:solidFill>
                  <a:schemeClr val="accent3">
                    <a:lumMod val="75000"/>
                  </a:schemeClr>
                </a:solidFill>
              </a:rPr>
              <a:t>syntax errors </a:t>
            </a:r>
            <a:r>
              <a:rPr lang="en-US" dirty="0">
                <a:solidFill>
                  <a:schemeClr val="tx1">
                    <a:lumMod val="50000"/>
                  </a:schemeClr>
                </a:solidFill>
              </a:rPr>
              <a:t>and the compiler/interpreter has to recognize them.</a:t>
            </a:r>
          </a:p>
          <a:p>
            <a:pPr marL="800100" lvl="1" indent="-342900">
              <a:buFont typeface="Wingdings" charset="2"/>
              <a:buChar char="§"/>
            </a:pPr>
            <a:r>
              <a:rPr lang="en-US" dirty="0">
                <a:solidFill>
                  <a:schemeClr val="tx1">
                    <a:lumMod val="50000"/>
                  </a:schemeClr>
                </a:solidFill>
              </a:rPr>
              <a:t>Lexical errors (errors in the choice of words)</a:t>
            </a:r>
          </a:p>
          <a:p>
            <a:pPr marL="800100" lvl="1" indent="-342900">
              <a:buFont typeface="Wingdings" charset="2"/>
              <a:buChar char="§"/>
            </a:pPr>
            <a:r>
              <a:rPr lang="en-US" dirty="0">
                <a:solidFill>
                  <a:schemeClr val="tx1">
                    <a:lumMod val="50000"/>
                  </a:schemeClr>
                </a:solidFill>
              </a:rPr>
              <a:t>Grammatical errors (errors in the construction of sentences)</a:t>
            </a:r>
          </a:p>
          <a:p>
            <a:pPr marL="342900" indent="-342900">
              <a:buFont typeface="Arial" charset="0"/>
              <a:buChar char="•"/>
            </a:pPr>
            <a:endParaRPr lang="en-US" dirty="0">
              <a:solidFill>
                <a:schemeClr val="tx1">
                  <a:lumMod val="50000"/>
                </a:schemeClr>
              </a:solidFill>
            </a:endParaRPr>
          </a:p>
          <a:p>
            <a:pPr marL="342900" indent="-342900">
              <a:buFont typeface="Arial" charset="0"/>
              <a:buChar char="•"/>
            </a:pPr>
            <a:endParaRPr lang="en-US" dirty="0">
              <a:solidFill>
                <a:schemeClr val="tx1">
                  <a:lumMod val="50000"/>
                </a:schemeClr>
              </a:solidFill>
            </a:endParaRPr>
          </a:p>
        </p:txBody>
      </p:sp>
      <p:sp>
        <p:nvSpPr>
          <p:cNvPr id="4" name="Rounded Rectangle 3"/>
          <p:cNvSpPr/>
          <p:nvPr/>
        </p:nvSpPr>
        <p:spPr>
          <a:xfrm>
            <a:off x="495300" y="3009901"/>
            <a:ext cx="7942644" cy="14859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4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1053344"/>
            <a:ext cx="8305800" cy="879627"/>
          </a:xfrm>
        </p:spPr>
        <p:txBody>
          <a:bodyPr>
            <a:normAutofit fontScale="90000"/>
          </a:bodyPr>
          <a:lstStyle/>
          <a:p>
            <a:pPr>
              <a:lnSpc>
                <a:spcPct val="100000"/>
              </a:lnSpc>
            </a:pPr>
            <a:r>
              <a:rPr lang="en-US" sz="3200" dirty="0"/>
              <a:t>Is a BNF grammar specific enough for an interpreter to execute it?</a:t>
            </a:r>
          </a:p>
        </p:txBody>
      </p:sp>
      <p:sp>
        <p:nvSpPr>
          <p:cNvPr id="2" name="TextBox 1"/>
          <p:cNvSpPr txBox="1"/>
          <p:nvPr/>
        </p:nvSpPr>
        <p:spPr>
          <a:xfrm>
            <a:off x="629855" y="2467170"/>
            <a:ext cx="7731889" cy="1569660"/>
          </a:xfrm>
          <a:prstGeom prst="rect">
            <a:avLst/>
          </a:prstGeom>
          <a:noFill/>
        </p:spPr>
        <p:txBody>
          <a:bodyPr wrap="square" rtlCol="0">
            <a:spAutoFit/>
          </a:bodyPr>
          <a:lstStyle/>
          <a:p>
            <a:pPr lvl="1"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&lt;</a:t>
            </a:r>
            <a:r>
              <a:rPr lang="mr-IN" dirty="0" err="1">
                <a:solidFill>
                  <a:schemeClr val="tx1">
                    <a:lumMod val="50000"/>
                  </a:schemeClr>
                </a:solidFill>
                <a:latin typeface="Courier New"/>
                <a:cs typeface="Courier New"/>
              </a:rPr>
              <a:t>op</a:t>
            </a:r>
            <a:r>
              <a:rPr lang="mr-IN" dirty="0">
                <a:solidFill>
                  <a:schemeClr val="tx1">
                    <a:lumMod val="50000"/>
                  </a:schemeClr>
                </a:solidFill>
                <a:latin typeface="Courier New"/>
                <a:cs typeface="Courier New"/>
              </a:rPr>
              <a:t>&gt; &lt;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a:t>
            </a:r>
          </a:p>
          <a:p>
            <a:pPr lvl="1"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1|2|3|4|5|6|7|8|9|0</a:t>
            </a:r>
            <a:endParaRPr lang="mr-IN" dirty="0">
              <a:solidFill>
                <a:schemeClr val="tx1">
                  <a:lumMod val="50000"/>
                </a:schemeClr>
              </a:solidFill>
              <a:latin typeface="Courier New"/>
              <a:cs typeface="Courier New"/>
            </a:endParaRPr>
          </a:p>
          <a:p>
            <a:pPr lvl="1"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op</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 +|-|*|/</a:t>
            </a:r>
          </a:p>
          <a:p>
            <a:endParaRPr lang="en-US" dirty="0">
              <a:solidFill>
                <a:schemeClr val="tx1">
                  <a:lumMod val="50000"/>
                </a:schemeClr>
              </a:solidFill>
            </a:endParaRPr>
          </a:p>
        </p:txBody>
      </p:sp>
      <p:sp>
        <p:nvSpPr>
          <p:cNvPr id="4" name="Content Placeholder 2"/>
          <p:cNvSpPr txBox="1">
            <a:spLocks/>
          </p:cNvSpPr>
          <p:nvPr/>
        </p:nvSpPr>
        <p:spPr>
          <a:xfrm>
            <a:off x="495300" y="2071865"/>
            <a:ext cx="8673778" cy="943950"/>
          </a:xfrm>
          <a:prstGeom prst="rect">
            <a:avLst/>
          </a:prstGeom>
        </p:spPr>
        <p:txBody>
          <a:bodyPr>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Here a simple grammar for expressions:</a:t>
            </a:r>
          </a:p>
        </p:txBody>
      </p:sp>
      <p:sp>
        <p:nvSpPr>
          <p:cNvPr id="5" name="Content Placeholder 2"/>
          <p:cNvSpPr txBox="1">
            <a:spLocks/>
          </p:cNvSpPr>
          <p:nvPr/>
        </p:nvSpPr>
        <p:spPr>
          <a:xfrm>
            <a:off x="495300" y="3699725"/>
            <a:ext cx="8673778" cy="943950"/>
          </a:xfrm>
          <a:prstGeom prst="rect">
            <a:avLst/>
          </a:prstGeom>
        </p:spPr>
        <p:txBody>
          <a:bodyPr>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How shall the interpreter/compiler </a:t>
            </a:r>
            <a:r>
              <a:rPr lang="en-US" sz="2400" dirty="0">
                <a:solidFill>
                  <a:srgbClr val="FF0000"/>
                </a:solidFill>
                <a:latin typeface="Helvetica Light" charset="0"/>
                <a:ea typeface="Helvetica Light" charset="0"/>
                <a:cs typeface="Helvetica Light" charset="0"/>
              </a:rPr>
              <a:t>execute</a:t>
            </a:r>
            <a:r>
              <a:rPr lang="en-US" sz="2400" dirty="0">
                <a:solidFill>
                  <a:schemeClr val="tx1">
                    <a:lumMod val="50000"/>
                  </a:schemeClr>
                </a:solidFill>
                <a:latin typeface="Helvetica Light" charset="0"/>
                <a:ea typeface="Helvetica Light" charset="0"/>
                <a:cs typeface="Helvetica Light" charset="0"/>
              </a:rPr>
              <a:t> the following expression?</a:t>
            </a:r>
          </a:p>
        </p:txBody>
      </p:sp>
      <p:sp>
        <p:nvSpPr>
          <p:cNvPr id="7" name="Content Placeholder 2"/>
          <p:cNvSpPr txBox="1">
            <a:spLocks/>
          </p:cNvSpPr>
          <p:nvPr/>
        </p:nvSpPr>
        <p:spPr>
          <a:xfrm>
            <a:off x="470222" y="4778615"/>
            <a:ext cx="4101778" cy="408187"/>
          </a:xfrm>
          <a:prstGeom prst="rect">
            <a:avLst/>
          </a:prstGeom>
        </p:spPr>
        <p:txBody>
          <a:bodyPr>
            <a:normAutofit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This can be interpreted as </a:t>
            </a:r>
          </a:p>
        </p:txBody>
      </p:sp>
      <p:sp>
        <p:nvSpPr>
          <p:cNvPr id="9" name="TextBox 8"/>
          <p:cNvSpPr txBox="1"/>
          <p:nvPr/>
        </p:nvSpPr>
        <p:spPr>
          <a:xfrm>
            <a:off x="3627699" y="4241150"/>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dirty="0">
              <a:solidFill>
                <a:schemeClr val="accent1"/>
              </a:solidFill>
              <a:latin typeface="Courier New"/>
              <a:cs typeface="Courier New"/>
            </a:endParaRPr>
          </a:p>
        </p:txBody>
      </p:sp>
      <p:sp>
        <p:nvSpPr>
          <p:cNvPr id="10" name="TextBox 9"/>
          <p:cNvSpPr txBox="1"/>
          <p:nvPr/>
        </p:nvSpPr>
        <p:spPr>
          <a:xfrm>
            <a:off x="3627699" y="5186802"/>
            <a:ext cx="1888602" cy="523220"/>
          </a:xfrm>
          <a:prstGeom prst="rect">
            <a:avLst/>
          </a:prstGeom>
          <a:noFill/>
        </p:spPr>
        <p:txBody>
          <a:bodyPr wrap="square" rtlCol="0">
            <a:spAutoFit/>
          </a:bodyPr>
          <a:lstStyle/>
          <a:p>
            <a:pPr algn="ctr" eaLnBrk="1" hangingPunct="1">
              <a:defRPr/>
            </a:pPr>
            <a:r>
              <a:rPr lang="en-US" sz="2800" b="1">
                <a:solidFill>
                  <a:srgbClr val="FF0000"/>
                </a:solidFill>
                <a:latin typeface="Courier New"/>
                <a:cs typeface="Courier New"/>
              </a:rPr>
              <a:t>(</a:t>
            </a:r>
            <a:r>
              <a:rPr lang="en-US" sz="2800">
                <a:solidFill>
                  <a:schemeClr val="accent1"/>
                </a:solidFill>
                <a:latin typeface="Courier New"/>
                <a:cs typeface="Courier New"/>
              </a:rPr>
              <a:t>2+3</a:t>
            </a:r>
            <a:r>
              <a:rPr lang="en-US" sz="2800" b="1">
                <a:solidFill>
                  <a:srgbClr val="FF0000"/>
                </a:solidFill>
                <a:latin typeface="Courier New"/>
                <a:cs typeface="Courier New"/>
              </a:rPr>
              <a:t>)</a:t>
            </a:r>
            <a:r>
              <a:rPr lang="en-US" sz="2800">
                <a:solidFill>
                  <a:schemeClr val="accent1"/>
                </a:solidFill>
                <a:latin typeface="Courier New"/>
                <a:cs typeface="Courier New"/>
              </a:rPr>
              <a:t>*4</a:t>
            </a:r>
            <a:endParaRPr lang="mr-IN" sz="2800" b="1" dirty="0">
              <a:solidFill>
                <a:srgbClr val="FF0000"/>
              </a:solidFill>
              <a:latin typeface="Courier New"/>
              <a:cs typeface="Courier New"/>
            </a:endParaRPr>
          </a:p>
        </p:txBody>
      </p:sp>
      <p:sp>
        <p:nvSpPr>
          <p:cNvPr id="11" name="TextBox 10"/>
          <p:cNvSpPr txBox="1"/>
          <p:nvPr/>
        </p:nvSpPr>
        <p:spPr>
          <a:xfrm>
            <a:off x="3627699" y="6200202"/>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a:t>
            </a:r>
            <a:r>
              <a:rPr lang="en-US" sz="2800" b="1" dirty="0">
                <a:solidFill>
                  <a:srgbClr val="FF0000"/>
                </a:solidFill>
                <a:latin typeface="Courier New"/>
                <a:cs typeface="Courier New"/>
              </a:rPr>
              <a:t>(</a:t>
            </a:r>
            <a:r>
              <a:rPr lang="en-US" sz="2800" dirty="0">
                <a:solidFill>
                  <a:schemeClr val="accent1"/>
                </a:solidFill>
                <a:latin typeface="Courier New"/>
                <a:cs typeface="Courier New"/>
              </a:rPr>
              <a:t>3*4</a:t>
            </a:r>
            <a:r>
              <a:rPr lang="en-US" sz="2800" b="1" dirty="0">
                <a:solidFill>
                  <a:srgbClr val="FF0000"/>
                </a:solidFill>
                <a:latin typeface="Courier New"/>
                <a:cs typeface="Courier New"/>
              </a:rPr>
              <a:t>)</a:t>
            </a:r>
            <a:endParaRPr lang="mr-IN" sz="2800" b="1" dirty="0">
              <a:solidFill>
                <a:srgbClr val="FF0000"/>
              </a:solidFill>
              <a:latin typeface="Courier New"/>
              <a:cs typeface="Courier New"/>
            </a:endParaRPr>
          </a:p>
        </p:txBody>
      </p:sp>
      <p:sp>
        <p:nvSpPr>
          <p:cNvPr id="12" name="Content Placeholder 2"/>
          <p:cNvSpPr txBox="1">
            <a:spLocks/>
          </p:cNvSpPr>
          <p:nvPr/>
        </p:nvSpPr>
        <p:spPr>
          <a:xfrm>
            <a:off x="470222" y="5724267"/>
            <a:ext cx="4101778" cy="408187"/>
          </a:xfrm>
          <a:prstGeom prst="rect">
            <a:avLst/>
          </a:prstGeom>
        </p:spPr>
        <p:txBody>
          <a:bodyPr>
            <a:normAutofit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or as</a:t>
            </a:r>
          </a:p>
        </p:txBody>
      </p:sp>
      <p:sp>
        <p:nvSpPr>
          <p:cNvPr id="13" name="TextBox 12"/>
          <p:cNvSpPr txBox="1"/>
          <p:nvPr/>
        </p:nvSpPr>
        <p:spPr>
          <a:xfrm>
            <a:off x="5885552" y="4176514"/>
            <a:ext cx="2763148" cy="2308324"/>
          </a:xfrm>
          <a:prstGeom prst="rect">
            <a:avLst/>
          </a:prstGeom>
          <a:solidFill>
            <a:schemeClr val="bg1"/>
          </a:solidFill>
          <a:ln>
            <a:solidFill>
              <a:schemeClr val="accent3">
                <a:lumMod val="50000"/>
              </a:schemeClr>
            </a:solidFill>
          </a:ln>
        </p:spPr>
        <p:txBody>
          <a:bodyPr wrap="square" rtlCol="0">
            <a:spAutoFit/>
          </a:bodyPr>
          <a:lstStyle/>
          <a:p>
            <a:pPr algn="ctr"/>
            <a:r>
              <a:rPr lang="en-US" dirty="0">
                <a:solidFill>
                  <a:schemeClr val="accent3">
                    <a:lumMod val="50000"/>
                  </a:schemeClr>
                </a:solidFill>
              </a:rPr>
              <a:t>Note: here the parenthesis are just to show the possible ambiguity, they are not part of the grammar.</a:t>
            </a:r>
          </a:p>
        </p:txBody>
      </p:sp>
    </p:spTree>
    <p:extLst>
      <p:ext uri="{BB962C8B-B14F-4D97-AF65-F5344CB8AC3E}">
        <p14:creationId xmlns:p14="http://schemas.microsoft.com/office/powerpoint/2010/main" val="185330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bwMode="auto">
          <a:xfrm>
            <a:off x="336309" y="1056732"/>
            <a:ext cx="7775294" cy="550566"/>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r>
              <a:rPr lang="en-US" sz="3600" dirty="0">
                <a:latin typeface="+mj-lt"/>
                <a:ea typeface="ＭＳ Ｐゴシック" charset="0"/>
                <a:cs typeface="Georgia" charset="0"/>
              </a:rPr>
              <a:t>Parse Tree</a:t>
            </a:r>
          </a:p>
        </p:txBody>
      </p:sp>
      <p:sp>
        <p:nvSpPr>
          <p:cNvPr id="4" name="Content Placeholder 3"/>
          <p:cNvSpPr>
            <a:spLocks noGrp="1"/>
          </p:cNvSpPr>
          <p:nvPr>
            <p:ph sz="half" idx="1"/>
          </p:nvPr>
        </p:nvSpPr>
        <p:spPr>
          <a:xfrm>
            <a:off x="488425" y="1691235"/>
            <a:ext cx="4000500" cy="2133600"/>
          </a:xfrm>
        </p:spPr>
        <p:txBody>
          <a:bodyPr/>
          <a:lstStyle/>
          <a:p>
            <a:pPr marL="0" indent="0" eaLnBrk="1" hangingPunct="1">
              <a:lnSpc>
                <a:spcPct val="100000"/>
              </a:lnSpc>
              <a:defRPr/>
            </a:pPr>
            <a:r>
              <a:rPr lang="en-US" altLang="en-US" dirty="0">
                <a:solidFill>
                  <a:schemeClr val="tx1">
                    <a:lumMod val="50000"/>
                  </a:schemeClr>
                </a:solidFill>
                <a:latin typeface="Helvetica Light" charset="0"/>
                <a:ea typeface="Helvetica Light" charset="0"/>
                <a:cs typeface="Helvetica Light" charset="0"/>
              </a:rPr>
              <a:t>A </a:t>
            </a:r>
            <a:r>
              <a:rPr lang="en-US" altLang="en-US" b="1" dirty="0">
                <a:solidFill>
                  <a:srgbClr val="7030A0"/>
                </a:solidFill>
                <a:latin typeface="Helvetica Light" charset="0"/>
                <a:ea typeface="Helvetica Light" charset="0"/>
                <a:cs typeface="Helvetica Light" charset="0"/>
              </a:rPr>
              <a:t>parse tree</a:t>
            </a:r>
            <a:r>
              <a:rPr lang="en-US" altLang="en-US" dirty="0">
                <a:solidFill>
                  <a:srgbClr val="7030A0"/>
                </a:solidFill>
                <a:latin typeface="Helvetica Light" charset="0"/>
                <a:ea typeface="Helvetica Light" charset="0"/>
                <a:cs typeface="Helvetica Light" charset="0"/>
              </a:rPr>
              <a:t> </a:t>
            </a:r>
            <a:r>
              <a:rPr lang="en-US" altLang="en-US" dirty="0">
                <a:solidFill>
                  <a:schemeClr val="tx1">
                    <a:lumMod val="50000"/>
                  </a:schemeClr>
                </a:solidFill>
                <a:latin typeface="Helvetica Light" charset="0"/>
                <a:ea typeface="Helvetica Light" charset="0"/>
                <a:cs typeface="Helvetica Light" charset="0"/>
              </a:rPr>
              <a:t>is a hierarchical representation of a derivation</a:t>
            </a:r>
          </a:p>
        </p:txBody>
      </p:sp>
      <p:sp>
        <p:nvSpPr>
          <p:cNvPr id="8195" name="Rectangle 3"/>
          <p:cNvSpPr>
            <a:spLocks noChangeArrowheads="1"/>
          </p:cNvSpPr>
          <p:nvPr/>
        </p:nvSpPr>
        <p:spPr bwMode="auto">
          <a:xfrm>
            <a:off x="3378200" y="1722438"/>
            <a:ext cx="4740275" cy="468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7625" tIns="19050" rIns="47625" bIns="19050">
            <a:spAutoFit/>
          </a:bodyPr>
          <a:lstStyle/>
          <a:p>
            <a:pPr>
              <a:lnSpc>
                <a:spcPct val="100000"/>
              </a:lnSpc>
              <a:defRPr/>
            </a:pPr>
            <a:r>
              <a:rPr lang="en-US" altLang="en-US" sz="1600" dirty="0">
                <a:solidFill>
                  <a:schemeClr val="tx2"/>
                </a:solidFill>
                <a:latin typeface="Courier" charset="0"/>
                <a:cs typeface="+mn-cs"/>
              </a:rPr>
              <a:t>               &lt;program&gt;</a:t>
            </a: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a:t>
            </a:r>
          </a:p>
          <a:p>
            <a:pPr>
              <a:lnSpc>
                <a:spcPct val="100000"/>
              </a:lnSpc>
              <a:defRPr/>
            </a:pPr>
            <a:r>
              <a:rPr lang="en-US" altLang="en-US" sz="1600" dirty="0">
                <a:solidFill>
                  <a:schemeClr val="tx2"/>
                </a:solidFill>
                <a:latin typeface="Courier" charset="0"/>
                <a:cs typeface="+mn-cs"/>
              </a:rPr>
              <a:t>                &lt;</a:t>
            </a:r>
            <a:r>
              <a:rPr lang="en-US" altLang="en-US" sz="1600" dirty="0" err="1">
                <a:solidFill>
                  <a:schemeClr val="tx2"/>
                </a:solidFill>
                <a:latin typeface="Courier" charset="0"/>
                <a:cs typeface="+mn-cs"/>
              </a:rPr>
              <a:t>stmts</a:t>
            </a:r>
            <a:r>
              <a:rPr lang="en-US" altLang="en-US" sz="1600" dirty="0">
                <a:solidFill>
                  <a:schemeClr val="tx2"/>
                </a:solidFill>
                <a:latin typeface="Courier" charset="0"/>
                <a:cs typeface="+mn-cs"/>
              </a:rPr>
              <a:t>&gt;</a:t>
            </a:r>
          </a:p>
          <a:p>
            <a:pPr>
              <a:lnSpc>
                <a:spcPct val="100000"/>
              </a:lnSpc>
              <a:defRPr/>
            </a:pPr>
            <a:endParaRPr lang="en-US" altLang="en-US" sz="1600" dirty="0">
              <a:solidFill>
                <a:schemeClr val="tx2"/>
              </a:solidFill>
              <a:latin typeface="Courier" charset="0"/>
              <a:cs typeface="+mn-cs"/>
            </a:endParaRP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&lt;</a:t>
            </a:r>
            <a:r>
              <a:rPr lang="en-US" altLang="en-US" sz="1600" dirty="0" err="1">
                <a:solidFill>
                  <a:schemeClr val="tx2"/>
                </a:solidFill>
                <a:latin typeface="Courier" charset="0"/>
                <a:cs typeface="+mn-cs"/>
              </a:rPr>
              <a:t>stmt</a:t>
            </a:r>
            <a:r>
              <a:rPr lang="en-US" altLang="en-US" sz="1600" dirty="0">
                <a:solidFill>
                  <a:schemeClr val="tx2"/>
                </a:solidFill>
                <a:latin typeface="Courier" charset="0"/>
                <a:cs typeface="+mn-cs"/>
              </a:rPr>
              <a:t>&gt;</a:t>
            </a:r>
          </a:p>
          <a:p>
            <a:pPr>
              <a:lnSpc>
                <a:spcPct val="100000"/>
              </a:lnSpc>
              <a:defRPr/>
            </a:pPr>
            <a:endParaRPr lang="en-US" altLang="en-US" sz="1600" dirty="0">
              <a:solidFill>
                <a:schemeClr val="tx2"/>
              </a:solidFill>
              <a:latin typeface="Courier" charset="0"/>
              <a:cs typeface="+mn-cs"/>
            </a:endParaRP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&lt;</a:t>
            </a:r>
            <a:r>
              <a:rPr lang="en-US" altLang="en-US" sz="1600" dirty="0" err="1">
                <a:solidFill>
                  <a:schemeClr val="tx2"/>
                </a:solidFill>
                <a:latin typeface="Courier" charset="0"/>
                <a:cs typeface="+mn-cs"/>
              </a:rPr>
              <a:t>var</a:t>
            </a:r>
            <a:r>
              <a:rPr lang="en-US" altLang="en-US" sz="1600" dirty="0">
                <a:solidFill>
                  <a:schemeClr val="tx2"/>
                </a:solidFill>
                <a:latin typeface="Courier" charset="0"/>
                <a:cs typeface="+mn-cs"/>
              </a:rPr>
              <a:t>&gt;  </a:t>
            </a:r>
            <a:r>
              <a:rPr lang="en-US" altLang="en-US" sz="1600" dirty="0">
                <a:solidFill>
                  <a:schemeClr val="accent3">
                    <a:lumMod val="75000"/>
                  </a:schemeClr>
                </a:solidFill>
                <a:latin typeface="Courier" charset="0"/>
                <a:cs typeface="+mn-cs"/>
              </a:rPr>
              <a:t>= </a:t>
            </a:r>
            <a:r>
              <a:rPr lang="en-US" altLang="en-US" sz="1600" dirty="0">
                <a:solidFill>
                  <a:schemeClr val="tx2"/>
                </a:solidFill>
                <a:latin typeface="Courier" charset="0"/>
                <a:cs typeface="+mn-cs"/>
              </a:rPr>
              <a:t>    &lt;</a:t>
            </a:r>
            <a:r>
              <a:rPr lang="en-US" altLang="en-US" sz="1600" dirty="0" err="1">
                <a:solidFill>
                  <a:schemeClr val="tx2"/>
                </a:solidFill>
                <a:latin typeface="Courier" charset="0"/>
                <a:cs typeface="+mn-cs"/>
              </a:rPr>
              <a:t>expr</a:t>
            </a:r>
            <a:r>
              <a:rPr lang="en-US" altLang="en-US" sz="1600" dirty="0">
                <a:solidFill>
                  <a:schemeClr val="tx2"/>
                </a:solidFill>
                <a:latin typeface="Courier" charset="0"/>
                <a:cs typeface="+mn-cs"/>
              </a:rPr>
              <a:t>&gt;</a:t>
            </a:r>
          </a:p>
          <a:p>
            <a:pPr>
              <a:lnSpc>
                <a:spcPct val="100000"/>
              </a:lnSpc>
              <a:defRPr/>
            </a:pPr>
            <a:endParaRPr lang="en-US" altLang="en-US" sz="1600" dirty="0">
              <a:solidFill>
                <a:schemeClr val="tx2"/>
              </a:solidFill>
              <a:latin typeface="Courier" charset="0"/>
              <a:cs typeface="+mn-cs"/>
            </a:endParaRP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a:t>
            </a:r>
            <a:r>
              <a:rPr lang="en-US" altLang="en-US" sz="1600" dirty="0">
                <a:solidFill>
                  <a:schemeClr val="accent3">
                    <a:lumMod val="75000"/>
                  </a:schemeClr>
                </a:solidFill>
                <a:latin typeface="Courier" charset="0"/>
                <a:cs typeface="+mn-cs"/>
              </a:rPr>
              <a:t>a</a:t>
            </a:r>
            <a:r>
              <a:rPr lang="en-US" altLang="en-US" sz="1600" dirty="0">
                <a:solidFill>
                  <a:schemeClr val="tx2"/>
                </a:solidFill>
                <a:latin typeface="Courier" charset="0"/>
                <a:cs typeface="+mn-cs"/>
              </a:rPr>
              <a:t>      &lt;term&gt;  +   &lt;term&gt;</a:t>
            </a: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a:t>
            </a:r>
          </a:p>
          <a:p>
            <a:pPr>
              <a:lnSpc>
                <a:spcPct val="100000"/>
              </a:lnSpc>
              <a:defRPr/>
            </a:pPr>
            <a:r>
              <a:rPr lang="en-US" altLang="en-US" sz="1600" dirty="0">
                <a:solidFill>
                  <a:schemeClr val="tx2"/>
                </a:solidFill>
                <a:latin typeface="Courier" charset="0"/>
                <a:cs typeface="+mn-cs"/>
              </a:rPr>
              <a:t>                    &lt;</a:t>
            </a:r>
            <a:r>
              <a:rPr lang="en-US" altLang="en-US" sz="1600" dirty="0" err="1">
                <a:solidFill>
                  <a:schemeClr val="tx2"/>
                </a:solidFill>
                <a:latin typeface="Courier" charset="0"/>
                <a:cs typeface="+mn-cs"/>
              </a:rPr>
              <a:t>var</a:t>
            </a:r>
            <a:r>
              <a:rPr lang="en-US" altLang="en-US" sz="1600" dirty="0">
                <a:solidFill>
                  <a:schemeClr val="tx2"/>
                </a:solidFill>
                <a:latin typeface="Courier" charset="0"/>
                <a:cs typeface="+mn-cs"/>
              </a:rPr>
              <a:t>&gt;       </a:t>
            </a:r>
            <a:r>
              <a:rPr lang="en-US" altLang="en-US" sz="1600" dirty="0" err="1">
                <a:solidFill>
                  <a:schemeClr val="accent3">
                    <a:lumMod val="75000"/>
                  </a:schemeClr>
                </a:solidFill>
                <a:latin typeface="Courier" charset="0"/>
                <a:cs typeface="+mn-cs"/>
              </a:rPr>
              <a:t>const</a:t>
            </a:r>
            <a:endParaRPr lang="en-US" altLang="en-US" sz="1600" dirty="0">
              <a:solidFill>
                <a:schemeClr val="accent3">
                  <a:lumMod val="75000"/>
                </a:schemeClr>
              </a:solidFill>
              <a:latin typeface="Courier" charset="0"/>
              <a:cs typeface="+mn-cs"/>
            </a:endParaRPr>
          </a:p>
          <a:p>
            <a:pPr>
              <a:lnSpc>
                <a:spcPct val="100000"/>
              </a:lnSpc>
              <a:defRPr/>
            </a:pPr>
            <a:endParaRPr lang="en-US" altLang="en-US" sz="1600" dirty="0">
              <a:solidFill>
                <a:schemeClr val="tx2"/>
              </a:solidFill>
              <a:latin typeface="Courier" charset="0"/>
              <a:cs typeface="+mn-cs"/>
            </a:endParaRPr>
          </a:p>
          <a:p>
            <a:pPr>
              <a:lnSpc>
                <a:spcPct val="100000"/>
              </a:lnSpc>
              <a:defRPr/>
            </a:pPr>
            <a:endParaRPr lang="en-US" altLang="en-US" sz="1600" dirty="0">
              <a:solidFill>
                <a:schemeClr val="tx2"/>
              </a:solidFill>
              <a:latin typeface="Courier" charset="0"/>
              <a:cs typeface="+mn-cs"/>
            </a:endParaRPr>
          </a:p>
          <a:p>
            <a:pPr>
              <a:lnSpc>
                <a:spcPct val="100000"/>
              </a:lnSpc>
              <a:defRPr/>
            </a:pPr>
            <a:r>
              <a:rPr lang="en-US" altLang="en-US" sz="1600" dirty="0">
                <a:solidFill>
                  <a:schemeClr val="tx2"/>
                </a:solidFill>
                <a:latin typeface="Courier" charset="0"/>
                <a:cs typeface="+mn-cs"/>
              </a:rPr>
              <a:t>                     </a:t>
            </a:r>
            <a:r>
              <a:rPr lang="en-US" altLang="en-US" sz="1600" dirty="0">
                <a:solidFill>
                  <a:schemeClr val="accent3">
                    <a:lumMod val="75000"/>
                  </a:schemeClr>
                </a:solidFill>
                <a:latin typeface="Courier" charset="0"/>
                <a:cs typeface="+mn-cs"/>
              </a:rPr>
              <a:t> b</a:t>
            </a:r>
            <a:r>
              <a:rPr lang="en-US" altLang="en-US" sz="1400" dirty="0">
                <a:solidFill>
                  <a:schemeClr val="accent3">
                    <a:lumMod val="75000"/>
                  </a:schemeClr>
                </a:solidFill>
                <a:latin typeface="Courier" charset="0"/>
                <a:cs typeface="+mn-cs"/>
              </a:rPr>
              <a:t>   </a:t>
            </a:r>
          </a:p>
        </p:txBody>
      </p:sp>
      <p:sp>
        <p:nvSpPr>
          <p:cNvPr id="8196" name="Rectangle 4"/>
          <p:cNvSpPr>
            <a:spLocks noChangeArrowheads="1"/>
          </p:cNvSpPr>
          <p:nvPr/>
        </p:nvSpPr>
        <p:spPr bwMode="auto">
          <a:xfrm>
            <a:off x="2971800" y="5535613"/>
            <a:ext cx="95250"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7625" tIns="19050" rIns="47625" bIns="19050">
            <a:spAutoFit/>
          </a:bodyPr>
          <a:lstStyle/>
          <a:p>
            <a:pPr>
              <a:lnSpc>
                <a:spcPct val="100000"/>
              </a:lnSpc>
              <a:defRPr/>
            </a:pPr>
            <a:endParaRPr lang="en-US" altLang="en-US">
              <a:cs typeface="+mn-cs"/>
            </a:endParaRPr>
          </a:p>
        </p:txBody>
      </p:sp>
      <p:sp>
        <p:nvSpPr>
          <p:cNvPr id="8203" name="Line 11"/>
          <p:cNvSpPr>
            <a:spLocks noChangeShapeType="1"/>
          </p:cNvSpPr>
          <p:nvPr/>
        </p:nvSpPr>
        <p:spPr bwMode="auto">
          <a:xfrm>
            <a:off x="5118100" y="4267200"/>
            <a:ext cx="0" cy="3333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4" name="Line 12"/>
          <p:cNvSpPr>
            <a:spLocks noChangeShapeType="1"/>
          </p:cNvSpPr>
          <p:nvPr/>
        </p:nvSpPr>
        <p:spPr bwMode="auto">
          <a:xfrm flipH="1">
            <a:off x="6261100" y="4267200"/>
            <a:ext cx="625475" cy="3333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5" name="Line 13"/>
          <p:cNvSpPr>
            <a:spLocks noChangeShapeType="1"/>
          </p:cNvSpPr>
          <p:nvPr/>
        </p:nvSpPr>
        <p:spPr bwMode="auto">
          <a:xfrm>
            <a:off x="6870700" y="4267200"/>
            <a:ext cx="0" cy="3810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6" name="Line 14"/>
          <p:cNvSpPr>
            <a:spLocks noChangeShapeType="1"/>
          </p:cNvSpPr>
          <p:nvPr/>
        </p:nvSpPr>
        <p:spPr bwMode="auto">
          <a:xfrm>
            <a:off x="6858000" y="4267200"/>
            <a:ext cx="774700" cy="3810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7" name="Line 15"/>
          <p:cNvSpPr>
            <a:spLocks noChangeShapeType="1"/>
          </p:cNvSpPr>
          <p:nvPr/>
        </p:nvSpPr>
        <p:spPr bwMode="auto">
          <a:xfrm>
            <a:off x="6184900" y="5029200"/>
            <a:ext cx="0" cy="3905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8" name="Line 16"/>
          <p:cNvSpPr>
            <a:spLocks noChangeShapeType="1"/>
          </p:cNvSpPr>
          <p:nvPr/>
        </p:nvSpPr>
        <p:spPr bwMode="auto">
          <a:xfrm>
            <a:off x="6184900" y="5791200"/>
            <a:ext cx="0" cy="3333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09" name="Line 17"/>
          <p:cNvSpPr>
            <a:spLocks noChangeShapeType="1"/>
          </p:cNvSpPr>
          <p:nvPr/>
        </p:nvSpPr>
        <p:spPr bwMode="auto">
          <a:xfrm>
            <a:off x="7708900" y="5029200"/>
            <a:ext cx="0" cy="3333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10" name="Line 18"/>
          <p:cNvSpPr>
            <a:spLocks noChangeShapeType="1"/>
          </p:cNvSpPr>
          <p:nvPr/>
        </p:nvSpPr>
        <p:spPr bwMode="auto">
          <a:xfrm flipH="1">
            <a:off x="5118100" y="3505200"/>
            <a:ext cx="660400"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11" name="Line 19"/>
          <p:cNvSpPr>
            <a:spLocks noChangeShapeType="1"/>
          </p:cNvSpPr>
          <p:nvPr/>
        </p:nvSpPr>
        <p:spPr bwMode="auto">
          <a:xfrm>
            <a:off x="5803900" y="3581400"/>
            <a:ext cx="0" cy="2857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12" name="Line 20"/>
          <p:cNvSpPr>
            <a:spLocks noChangeShapeType="1"/>
          </p:cNvSpPr>
          <p:nvPr/>
        </p:nvSpPr>
        <p:spPr bwMode="auto">
          <a:xfrm>
            <a:off x="5803900" y="3505200"/>
            <a:ext cx="1066800"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13" name="Line 21"/>
          <p:cNvSpPr>
            <a:spLocks noChangeShapeType="1"/>
          </p:cNvSpPr>
          <p:nvPr/>
        </p:nvSpPr>
        <p:spPr bwMode="auto">
          <a:xfrm>
            <a:off x="5803900" y="2819400"/>
            <a:ext cx="0" cy="2857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14" name="Line 22"/>
          <p:cNvSpPr>
            <a:spLocks noChangeShapeType="1"/>
          </p:cNvSpPr>
          <p:nvPr/>
        </p:nvSpPr>
        <p:spPr bwMode="auto">
          <a:xfrm>
            <a:off x="5803900" y="2057400"/>
            <a:ext cx="0" cy="3429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TextBox 1"/>
          <p:cNvSpPr txBox="1"/>
          <p:nvPr/>
        </p:nvSpPr>
        <p:spPr>
          <a:xfrm>
            <a:off x="-240040" y="4578631"/>
            <a:ext cx="4419819" cy="2185214"/>
          </a:xfrm>
          <a:prstGeom prst="rect">
            <a:avLst/>
          </a:prstGeom>
          <a:noFill/>
        </p:spPr>
        <p:txBody>
          <a:bodyPr wrap="square" rtlCol="0">
            <a:spAutoFit/>
          </a:bodyPr>
          <a:lstStyle/>
          <a:p>
            <a:pPr lvl="1" eaLnBrk="1" hangingPunct="1">
              <a:defRPr/>
            </a:pPr>
            <a:r>
              <a:rPr lang="ro-RO" altLang="en-US" sz="1400" dirty="0">
                <a:solidFill>
                  <a:schemeClr val="tx2"/>
                </a:solidFill>
                <a:latin typeface="Courier"/>
                <a:cs typeface="Courier"/>
              </a:rPr>
              <a:t>&lt;program&gt; </a:t>
            </a:r>
            <a:r>
              <a:rPr lang="ro-RO" altLang="en-US" sz="1400" dirty="0">
                <a:latin typeface="Courier"/>
                <a:cs typeface="Courier"/>
              </a:rPr>
              <a:t>=&gt; </a:t>
            </a:r>
            <a:r>
              <a:rPr lang="ro-RO" altLang="en-US" sz="1400" dirty="0">
                <a:solidFill>
                  <a:schemeClr val="tx2"/>
                </a:solidFill>
                <a:latin typeface="Courier"/>
                <a:cs typeface="Courier"/>
              </a:rPr>
              <a:t>&lt;stmts&gt;</a:t>
            </a:r>
          </a:p>
          <a:p>
            <a:pPr lvl="1" eaLnBrk="1" hangingPunct="1">
              <a:defRPr/>
            </a:pPr>
            <a:r>
              <a:rPr lang="ro-RO" altLang="en-US" sz="1400" dirty="0">
                <a:latin typeface="Courier"/>
                <a:cs typeface="Courier"/>
              </a:rPr>
              <a:t>          =&gt; </a:t>
            </a:r>
            <a:r>
              <a:rPr lang="ro-RO" altLang="en-US" sz="1400" dirty="0">
                <a:solidFill>
                  <a:schemeClr val="tx2"/>
                </a:solidFill>
                <a:latin typeface="Courier"/>
                <a:cs typeface="Courier"/>
              </a:rPr>
              <a:t>&lt;stmt&gt; </a:t>
            </a:r>
          </a:p>
          <a:p>
            <a:pPr lvl="1" eaLnBrk="1" hangingPunct="1">
              <a:defRPr/>
            </a:pPr>
            <a:r>
              <a:rPr lang="ro-RO" altLang="en-US" sz="1400" dirty="0">
                <a:latin typeface="Courier"/>
                <a:cs typeface="Courier"/>
              </a:rPr>
              <a:t>          =&gt; </a:t>
            </a:r>
            <a:r>
              <a:rPr lang="ro-RO" altLang="en-US" sz="1400" dirty="0">
                <a:solidFill>
                  <a:schemeClr val="tx2"/>
                </a:solidFill>
                <a:latin typeface="Courier"/>
                <a:cs typeface="Courier"/>
              </a:rPr>
              <a:t>&lt;var&gt; = &lt;expr&gt; </a:t>
            </a:r>
          </a:p>
          <a:p>
            <a:pPr lvl="1" eaLnBrk="1" hangingPunct="1">
              <a:defRPr/>
            </a:pPr>
            <a:r>
              <a:rPr lang="ro-RO" altLang="en-US" sz="1400" dirty="0">
                <a:latin typeface="Courier"/>
                <a:cs typeface="Courier"/>
              </a:rPr>
              <a:t>	      =&gt; </a:t>
            </a:r>
            <a:r>
              <a:rPr lang="ro-RO" altLang="en-US" sz="1400" dirty="0">
                <a:solidFill>
                  <a:schemeClr val="accent3">
                    <a:lumMod val="75000"/>
                  </a:schemeClr>
                </a:solidFill>
                <a:latin typeface="Courier"/>
                <a:cs typeface="Courier"/>
              </a:rPr>
              <a:t>a = </a:t>
            </a:r>
            <a:r>
              <a:rPr lang="ro-RO" altLang="en-US" sz="1400" dirty="0">
                <a:solidFill>
                  <a:schemeClr val="tx2"/>
                </a:solidFill>
                <a:latin typeface="Courier"/>
                <a:cs typeface="Courier"/>
              </a:rPr>
              <a:t>&lt;expr&gt; </a:t>
            </a:r>
          </a:p>
          <a:p>
            <a:pPr lvl="1" eaLnBrk="1" hangingPunct="1">
              <a:defRPr/>
            </a:pPr>
            <a:r>
              <a:rPr lang="ro-RO" altLang="en-US" sz="1400" dirty="0">
                <a:latin typeface="Courier"/>
                <a:cs typeface="Courier"/>
              </a:rPr>
              <a:t>          =&gt; </a:t>
            </a:r>
            <a:r>
              <a:rPr lang="ro-RO" altLang="en-US" sz="1400" dirty="0">
                <a:solidFill>
                  <a:schemeClr val="accent3">
                    <a:lumMod val="75000"/>
                  </a:schemeClr>
                </a:solidFill>
                <a:latin typeface="Courier"/>
                <a:cs typeface="Courier"/>
              </a:rPr>
              <a:t>a = </a:t>
            </a:r>
            <a:r>
              <a:rPr lang="ro-RO" altLang="en-US" sz="1400" dirty="0">
                <a:solidFill>
                  <a:schemeClr val="tx2"/>
                </a:solidFill>
                <a:latin typeface="Courier"/>
                <a:cs typeface="Courier"/>
              </a:rPr>
              <a:t>&lt;term&gt; </a:t>
            </a:r>
            <a:r>
              <a:rPr lang="ro-RO" altLang="en-US" sz="1400" dirty="0">
                <a:solidFill>
                  <a:schemeClr val="accent3">
                    <a:lumMod val="75000"/>
                  </a:schemeClr>
                </a:solidFill>
                <a:latin typeface="Courier"/>
                <a:cs typeface="Courier"/>
              </a:rPr>
              <a:t>+</a:t>
            </a:r>
            <a:r>
              <a:rPr lang="ro-RO" altLang="en-US" sz="1400" dirty="0">
                <a:latin typeface="Courier"/>
                <a:cs typeface="Courier"/>
              </a:rPr>
              <a:t> </a:t>
            </a:r>
            <a:r>
              <a:rPr lang="ro-RO" altLang="en-US" sz="1400" dirty="0">
                <a:solidFill>
                  <a:schemeClr val="tx2"/>
                </a:solidFill>
                <a:latin typeface="Courier"/>
                <a:cs typeface="Courier"/>
              </a:rPr>
              <a:t>&lt;term&gt;</a:t>
            </a:r>
          </a:p>
          <a:p>
            <a:pPr lvl="1" eaLnBrk="1" hangingPunct="1">
              <a:defRPr/>
            </a:pPr>
            <a:r>
              <a:rPr lang="ro-RO" altLang="en-US" sz="1400" dirty="0">
                <a:latin typeface="Courier"/>
                <a:cs typeface="Courier"/>
              </a:rPr>
              <a:t>          =&gt; </a:t>
            </a:r>
            <a:r>
              <a:rPr lang="ro-RO" altLang="en-US" sz="1400" dirty="0">
                <a:solidFill>
                  <a:schemeClr val="accent3">
                    <a:lumMod val="75000"/>
                  </a:schemeClr>
                </a:solidFill>
                <a:latin typeface="Courier"/>
                <a:cs typeface="Courier"/>
              </a:rPr>
              <a:t>a = </a:t>
            </a:r>
            <a:r>
              <a:rPr lang="ro-RO" altLang="en-US" sz="1400" dirty="0">
                <a:solidFill>
                  <a:schemeClr val="tx2"/>
                </a:solidFill>
                <a:latin typeface="Courier"/>
                <a:cs typeface="Courier"/>
              </a:rPr>
              <a:t>&lt;var&gt;</a:t>
            </a:r>
            <a:r>
              <a:rPr lang="ro-RO" altLang="en-US" sz="1400" dirty="0">
                <a:solidFill>
                  <a:schemeClr val="accent3">
                    <a:lumMod val="75000"/>
                  </a:schemeClr>
                </a:solidFill>
                <a:latin typeface="Courier"/>
                <a:cs typeface="Courier"/>
              </a:rPr>
              <a:t> + </a:t>
            </a:r>
            <a:r>
              <a:rPr lang="ro-RO" altLang="en-US" sz="1400" dirty="0">
                <a:solidFill>
                  <a:schemeClr val="tx2"/>
                </a:solidFill>
                <a:latin typeface="Courier"/>
                <a:cs typeface="Courier"/>
              </a:rPr>
              <a:t>&lt;term&gt; </a:t>
            </a:r>
          </a:p>
          <a:p>
            <a:pPr lvl="1" eaLnBrk="1" hangingPunct="1">
              <a:defRPr/>
            </a:pPr>
            <a:r>
              <a:rPr lang="ro-RO" altLang="en-US" sz="1400" dirty="0">
                <a:latin typeface="Courier"/>
                <a:cs typeface="Courier"/>
              </a:rPr>
              <a:t>          =&gt; </a:t>
            </a:r>
            <a:r>
              <a:rPr lang="ro-RO" altLang="en-US" sz="1400" dirty="0">
                <a:solidFill>
                  <a:schemeClr val="accent3">
                    <a:lumMod val="75000"/>
                  </a:schemeClr>
                </a:solidFill>
                <a:latin typeface="Courier"/>
                <a:cs typeface="Courier"/>
              </a:rPr>
              <a:t>a = b + </a:t>
            </a:r>
            <a:r>
              <a:rPr lang="ro-RO" altLang="en-US" sz="1400" dirty="0">
                <a:solidFill>
                  <a:schemeClr val="tx2"/>
                </a:solidFill>
                <a:latin typeface="Courier"/>
                <a:cs typeface="Courier"/>
              </a:rPr>
              <a:t>&lt;term&gt;</a:t>
            </a:r>
          </a:p>
          <a:p>
            <a:pPr lvl="1" eaLnBrk="1" hangingPunct="1">
              <a:defRPr/>
            </a:pPr>
            <a:r>
              <a:rPr lang="ro-RO" altLang="en-US" sz="1400" dirty="0">
                <a:latin typeface="Courier"/>
                <a:cs typeface="Courier"/>
              </a:rPr>
              <a:t>          =&gt; </a:t>
            </a:r>
            <a:r>
              <a:rPr lang="ro-RO" altLang="en-US" sz="1400" dirty="0">
                <a:solidFill>
                  <a:schemeClr val="accent3">
                    <a:lumMod val="75000"/>
                  </a:schemeClr>
                </a:solidFill>
                <a:latin typeface="Courier"/>
                <a:cs typeface="Courier"/>
              </a:rPr>
              <a:t>a = b + const</a:t>
            </a:r>
          </a:p>
          <a:p>
            <a:endParaRPr lang="en-US" dirty="0"/>
          </a:p>
        </p:txBody>
      </p:sp>
      <p:sp>
        <p:nvSpPr>
          <p:cNvPr id="19" name="TextBox 18"/>
          <p:cNvSpPr txBox="1"/>
          <p:nvPr/>
        </p:nvSpPr>
        <p:spPr>
          <a:xfrm>
            <a:off x="469900" y="3849112"/>
            <a:ext cx="2018775" cy="584775"/>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Suppose we have the </a:t>
            </a:r>
            <a:r>
              <a:rPr lang="en-US" sz="1600">
                <a:solidFill>
                  <a:schemeClr val="tx1">
                    <a:lumMod val="50000"/>
                  </a:schemeClr>
                </a:solidFill>
              </a:rPr>
              <a:t>following derivation</a:t>
            </a:r>
            <a:endParaRPr lang="en-US" sz="1600" dirty="0">
              <a:solidFill>
                <a:schemeClr val="tx1">
                  <a:lumMod val="50000"/>
                </a:schemeClr>
              </a:solidFill>
            </a:endParaRPr>
          </a:p>
        </p:txBody>
      </p:sp>
      <p:sp>
        <p:nvSpPr>
          <p:cNvPr id="20" name="TextBox 19"/>
          <p:cNvSpPr txBox="1"/>
          <p:nvPr/>
        </p:nvSpPr>
        <p:spPr>
          <a:xfrm>
            <a:off x="6623312" y="1494052"/>
            <a:ext cx="2018775" cy="1077218"/>
          </a:xfrm>
          <a:prstGeom prst="rect">
            <a:avLst/>
          </a:prstGeom>
          <a:noFill/>
          <a:ln>
            <a:solidFill>
              <a:schemeClr val="tx1">
                <a:lumMod val="50000"/>
              </a:schemeClr>
            </a:solidFill>
          </a:ln>
        </p:spPr>
        <p:txBody>
          <a:bodyPr wrap="square" rtlCol="0">
            <a:spAutoFit/>
          </a:bodyPr>
          <a:lstStyle/>
          <a:p>
            <a:pPr algn="ctr"/>
            <a:r>
              <a:rPr lang="en-US" sz="1600" dirty="0">
                <a:solidFill>
                  <a:schemeClr val="tx1">
                    <a:lumMod val="50000"/>
                  </a:schemeClr>
                </a:solidFill>
              </a:rPr>
              <a:t>We can represent it with the following hierarchical structure</a:t>
            </a:r>
          </a:p>
          <a:p>
            <a:pPr algn="ctr"/>
            <a:r>
              <a:rPr lang="en-US" sz="1600" dirty="0">
                <a:solidFill>
                  <a:schemeClr val="tx1">
                    <a:lumMod val="50000"/>
                  </a:schemeClr>
                </a:solidFill>
              </a:rPr>
              <a:t>(parse tree)</a:t>
            </a:r>
          </a:p>
        </p:txBody>
      </p:sp>
    </p:spTree>
    <p:extLst>
      <p:ext uri="{BB962C8B-B14F-4D97-AF65-F5344CB8AC3E}">
        <p14:creationId xmlns:p14="http://schemas.microsoft.com/office/powerpoint/2010/main" val="182811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203" grpId="0" animBg="1"/>
      <p:bldP spid="8204" grpId="0" animBg="1"/>
      <p:bldP spid="8205" grpId="0" animBg="1"/>
      <p:bldP spid="8206" grpId="0" animBg="1"/>
      <p:bldP spid="8207" grpId="0" animBg="1"/>
      <p:bldP spid="8208" grpId="0" animBg="1"/>
      <p:bldP spid="8209" grpId="0" animBg="1"/>
      <p:bldP spid="8210" grpId="0" animBg="1"/>
      <p:bldP spid="8211" grpId="0" animBg="1"/>
      <p:bldP spid="8212" grpId="0" animBg="1"/>
      <p:bldP spid="8213" grpId="0" animBg="1"/>
      <p:bldP spid="8214" grpId="0" animBg="1"/>
      <p:bldP spid="2" grpId="0"/>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698" name="Group 1055"/>
          <p:cNvGrpSpPr>
            <a:grpSpLocks/>
          </p:cNvGrpSpPr>
          <p:nvPr/>
        </p:nvGrpSpPr>
        <p:grpSpPr bwMode="auto">
          <a:xfrm>
            <a:off x="495300" y="2278413"/>
            <a:ext cx="7800975" cy="3533784"/>
            <a:chOff x="375" y="1553"/>
            <a:chExt cx="4914" cy="2226"/>
          </a:xfrm>
        </p:grpSpPr>
        <p:sp>
          <p:nvSpPr>
            <p:cNvPr id="99332" name="Rectangle 1028"/>
            <p:cNvSpPr>
              <a:spLocks noChangeArrowheads="1"/>
            </p:cNvSpPr>
            <p:nvPr/>
          </p:nvSpPr>
          <p:spPr bwMode="auto">
            <a:xfrm>
              <a:off x="1911" y="1553"/>
              <a:ext cx="856"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&lt;sentence&gt;</a:t>
              </a:r>
            </a:p>
          </p:txBody>
        </p:sp>
        <p:sp>
          <p:nvSpPr>
            <p:cNvPr id="99333" name="Rectangle 1029"/>
            <p:cNvSpPr>
              <a:spLocks noChangeArrowheads="1"/>
            </p:cNvSpPr>
            <p:nvPr/>
          </p:nvSpPr>
          <p:spPr bwMode="auto">
            <a:xfrm>
              <a:off x="807" y="1992"/>
              <a:ext cx="1156"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&lt;noun-phrase&gt; </a:t>
              </a:r>
            </a:p>
          </p:txBody>
        </p:sp>
        <p:sp>
          <p:nvSpPr>
            <p:cNvPr id="99334" name="Rectangle 1030"/>
            <p:cNvSpPr>
              <a:spLocks noChangeArrowheads="1"/>
            </p:cNvSpPr>
            <p:nvPr/>
          </p:nvSpPr>
          <p:spPr bwMode="auto">
            <a:xfrm>
              <a:off x="2775" y="1981"/>
              <a:ext cx="1379"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&lt;verb-phrase&gt;</a:t>
              </a:r>
            </a:p>
          </p:txBody>
        </p:sp>
        <p:sp>
          <p:nvSpPr>
            <p:cNvPr id="99335" name="Rectangle 1031"/>
            <p:cNvSpPr>
              <a:spLocks noChangeArrowheads="1"/>
            </p:cNvSpPr>
            <p:nvPr/>
          </p:nvSpPr>
          <p:spPr bwMode="auto">
            <a:xfrm>
              <a:off x="375" y="2560"/>
              <a:ext cx="696"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&lt;article&gt;</a:t>
              </a:r>
            </a:p>
          </p:txBody>
        </p:sp>
        <p:sp>
          <p:nvSpPr>
            <p:cNvPr id="99336" name="Rectangle 1032"/>
            <p:cNvSpPr>
              <a:spLocks noChangeArrowheads="1"/>
            </p:cNvSpPr>
            <p:nvPr/>
          </p:nvSpPr>
          <p:spPr bwMode="auto">
            <a:xfrm>
              <a:off x="1527" y="2549"/>
              <a:ext cx="632"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&lt;noun&gt;</a:t>
              </a:r>
            </a:p>
          </p:txBody>
        </p:sp>
        <p:sp>
          <p:nvSpPr>
            <p:cNvPr id="99337" name="Rectangle 1033"/>
            <p:cNvSpPr>
              <a:spLocks noChangeArrowheads="1"/>
            </p:cNvSpPr>
            <p:nvPr/>
          </p:nvSpPr>
          <p:spPr bwMode="auto">
            <a:xfrm>
              <a:off x="2535" y="2549"/>
              <a:ext cx="584"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&lt;verb&gt;</a:t>
              </a:r>
            </a:p>
          </p:txBody>
        </p:sp>
        <p:sp>
          <p:nvSpPr>
            <p:cNvPr id="99338" name="Rectangle 1034"/>
            <p:cNvSpPr>
              <a:spLocks noChangeArrowheads="1"/>
            </p:cNvSpPr>
            <p:nvPr/>
          </p:nvSpPr>
          <p:spPr bwMode="auto">
            <a:xfrm>
              <a:off x="3687" y="2527"/>
              <a:ext cx="1156"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&lt;noun-phrase&gt; </a:t>
              </a:r>
            </a:p>
          </p:txBody>
        </p:sp>
        <p:sp>
          <p:nvSpPr>
            <p:cNvPr id="99339" name="Rectangle 1035"/>
            <p:cNvSpPr>
              <a:spLocks noChangeArrowheads="1"/>
            </p:cNvSpPr>
            <p:nvPr/>
          </p:nvSpPr>
          <p:spPr bwMode="auto">
            <a:xfrm>
              <a:off x="3159" y="3147"/>
              <a:ext cx="696"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&lt;article&gt;</a:t>
              </a:r>
            </a:p>
          </p:txBody>
        </p:sp>
        <p:sp>
          <p:nvSpPr>
            <p:cNvPr id="99340" name="Rectangle 1036"/>
            <p:cNvSpPr>
              <a:spLocks noChangeArrowheads="1"/>
            </p:cNvSpPr>
            <p:nvPr/>
          </p:nvSpPr>
          <p:spPr bwMode="auto">
            <a:xfrm>
              <a:off x="4647" y="3147"/>
              <a:ext cx="632" cy="22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1"/>
                  </a:solidFill>
                  <a:latin typeface="Book Antiqua" charset="0"/>
                  <a:cs typeface="+mn-cs"/>
                </a:rPr>
                <a:t>&lt;noun&gt;</a:t>
              </a:r>
            </a:p>
          </p:txBody>
        </p:sp>
        <p:sp>
          <p:nvSpPr>
            <p:cNvPr id="99341" name="Rectangle 1037"/>
            <p:cNvSpPr>
              <a:spLocks noChangeArrowheads="1"/>
            </p:cNvSpPr>
            <p:nvPr/>
          </p:nvSpPr>
          <p:spPr bwMode="auto">
            <a:xfrm>
              <a:off x="519" y="3058"/>
              <a:ext cx="385"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3">
                      <a:lumMod val="75000"/>
                    </a:schemeClr>
                  </a:solidFill>
                  <a:latin typeface="Book Antiqua" charset="0"/>
                  <a:cs typeface="+mn-cs"/>
                </a:rPr>
                <a:t>the</a:t>
              </a:r>
            </a:p>
          </p:txBody>
        </p:sp>
        <p:sp>
          <p:nvSpPr>
            <p:cNvPr id="99342" name="Rectangle 1038"/>
            <p:cNvSpPr>
              <a:spLocks noChangeArrowheads="1"/>
            </p:cNvSpPr>
            <p:nvPr/>
          </p:nvSpPr>
          <p:spPr bwMode="auto">
            <a:xfrm>
              <a:off x="1623" y="3058"/>
              <a:ext cx="497"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3">
                      <a:lumMod val="75000"/>
                    </a:schemeClr>
                  </a:solidFill>
                  <a:latin typeface="Book Antiqua" charset="0"/>
                  <a:cs typeface="+mn-cs"/>
                </a:rPr>
                <a:t>man</a:t>
              </a:r>
            </a:p>
          </p:txBody>
        </p:sp>
        <p:sp>
          <p:nvSpPr>
            <p:cNvPr id="99343" name="Rectangle 1039"/>
            <p:cNvSpPr>
              <a:spLocks noChangeArrowheads="1"/>
            </p:cNvSpPr>
            <p:nvPr/>
          </p:nvSpPr>
          <p:spPr bwMode="auto">
            <a:xfrm>
              <a:off x="2631" y="3106"/>
              <a:ext cx="450"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3">
                      <a:lumMod val="75000"/>
                    </a:schemeClr>
                  </a:solidFill>
                  <a:latin typeface="Book Antiqua" charset="0"/>
                  <a:cs typeface="+mn-cs"/>
                </a:rPr>
                <a:t>eats</a:t>
              </a:r>
            </a:p>
          </p:txBody>
        </p:sp>
        <p:sp>
          <p:nvSpPr>
            <p:cNvPr id="99344" name="Rectangle 1040"/>
            <p:cNvSpPr>
              <a:spLocks noChangeArrowheads="1"/>
            </p:cNvSpPr>
            <p:nvPr/>
          </p:nvSpPr>
          <p:spPr bwMode="auto">
            <a:xfrm>
              <a:off x="3255" y="3490"/>
              <a:ext cx="385"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3">
                      <a:lumMod val="75000"/>
                    </a:schemeClr>
                  </a:solidFill>
                  <a:latin typeface="Book Antiqua" charset="0"/>
                  <a:cs typeface="+mn-cs"/>
                </a:rPr>
                <a:t>the</a:t>
              </a:r>
            </a:p>
          </p:txBody>
        </p:sp>
        <p:sp>
          <p:nvSpPr>
            <p:cNvPr id="99345" name="Rectangle 1041"/>
            <p:cNvSpPr>
              <a:spLocks noChangeArrowheads="1"/>
            </p:cNvSpPr>
            <p:nvPr/>
          </p:nvSpPr>
          <p:spPr bwMode="auto">
            <a:xfrm>
              <a:off x="4695" y="3490"/>
              <a:ext cx="594" cy="28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dirty="0">
                  <a:solidFill>
                    <a:schemeClr val="accent3">
                      <a:lumMod val="75000"/>
                    </a:schemeClr>
                  </a:solidFill>
                  <a:latin typeface="Book Antiqua" charset="0"/>
                  <a:cs typeface="+mn-cs"/>
                </a:rPr>
                <a:t>apple</a:t>
              </a:r>
            </a:p>
          </p:txBody>
        </p:sp>
        <p:sp>
          <p:nvSpPr>
            <p:cNvPr id="99346" name="Line 1042"/>
            <p:cNvSpPr>
              <a:spLocks noChangeShapeType="1"/>
            </p:cNvSpPr>
            <p:nvPr/>
          </p:nvSpPr>
          <p:spPr bwMode="auto">
            <a:xfrm flipH="1">
              <a:off x="1387" y="1840"/>
              <a:ext cx="1016"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47" name="Line 1043"/>
            <p:cNvSpPr>
              <a:spLocks noChangeShapeType="1"/>
            </p:cNvSpPr>
            <p:nvPr/>
          </p:nvSpPr>
          <p:spPr bwMode="auto">
            <a:xfrm>
              <a:off x="2403" y="1840"/>
              <a:ext cx="1000" cy="18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48" name="Line 1044"/>
            <p:cNvSpPr>
              <a:spLocks noChangeShapeType="1"/>
            </p:cNvSpPr>
            <p:nvPr/>
          </p:nvSpPr>
          <p:spPr bwMode="auto">
            <a:xfrm flipH="1">
              <a:off x="771" y="2291"/>
              <a:ext cx="584" cy="32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49" name="Line 1045"/>
            <p:cNvSpPr>
              <a:spLocks noChangeShapeType="1"/>
            </p:cNvSpPr>
            <p:nvPr/>
          </p:nvSpPr>
          <p:spPr bwMode="auto">
            <a:xfrm>
              <a:off x="1355" y="2291"/>
              <a:ext cx="520" cy="32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0" name="Line 1046"/>
            <p:cNvSpPr>
              <a:spLocks noChangeShapeType="1"/>
            </p:cNvSpPr>
            <p:nvPr/>
          </p:nvSpPr>
          <p:spPr bwMode="auto">
            <a:xfrm flipH="1">
              <a:off x="2901" y="2284"/>
              <a:ext cx="536" cy="2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1" name="Line 1047"/>
            <p:cNvSpPr>
              <a:spLocks noChangeShapeType="1"/>
            </p:cNvSpPr>
            <p:nvPr/>
          </p:nvSpPr>
          <p:spPr bwMode="auto">
            <a:xfrm>
              <a:off x="3432" y="2276"/>
              <a:ext cx="909" cy="2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2" name="Line 1048"/>
            <p:cNvSpPr>
              <a:spLocks noChangeShapeType="1"/>
            </p:cNvSpPr>
            <p:nvPr/>
          </p:nvSpPr>
          <p:spPr bwMode="auto">
            <a:xfrm>
              <a:off x="672" y="2863"/>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3" name="Line 1049"/>
            <p:cNvSpPr>
              <a:spLocks noChangeShapeType="1"/>
            </p:cNvSpPr>
            <p:nvPr/>
          </p:nvSpPr>
          <p:spPr bwMode="auto">
            <a:xfrm>
              <a:off x="1823" y="2807"/>
              <a:ext cx="0" cy="32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4" name="Line 1050"/>
            <p:cNvSpPr>
              <a:spLocks noChangeShapeType="1"/>
            </p:cNvSpPr>
            <p:nvPr/>
          </p:nvSpPr>
          <p:spPr bwMode="auto">
            <a:xfrm>
              <a:off x="2784" y="2863"/>
              <a:ext cx="0" cy="2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5" name="Line 1051"/>
            <p:cNvSpPr>
              <a:spLocks noChangeShapeType="1"/>
            </p:cNvSpPr>
            <p:nvPr/>
          </p:nvSpPr>
          <p:spPr bwMode="auto">
            <a:xfrm flipH="1">
              <a:off x="3496" y="2825"/>
              <a:ext cx="824" cy="37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6" name="Line 1052"/>
            <p:cNvSpPr>
              <a:spLocks noChangeShapeType="1"/>
            </p:cNvSpPr>
            <p:nvPr/>
          </p:nvSpPr>
          <p:spPr bwMode="auto">
            <a:xfrm>
              <a:off x="4320" y="2825"/>
              <a:ext cx="760" cy="37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7" name="Line 1053"/>
            <p:cNvSpPr>
              <a:spLocks noChangeShapeType="1"/>
            </p:cNvSpPr>
            <p:nvPr/>
          </p:nvSpPr>
          <p:spPr bwMode="auto">
            <a:xfrm>
              <a:off x="3456" y="3391"/>
              <a:ext cx="0" cy="18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8" name="Line 1054"/>
            <p:cNvSpPr>
              <a:spLocks noChangeShapeType="1"/>
            </p:cNvSpPr>
            <p:nvPr/>
          </p:nvSpPr>
          <p:spPr bwMode="auto">
            <a:xfrm>
              <a:off x="4943" y="3439"/>
              <a:ext cx="0" cy="1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
        <p:nvSpPr>
          <p:cNvPr id="32" name="Rectangle 2"/>
          <p:cNvSpPr>
            <a:spLocks noGrp="1" noChangeArrowheads="1"/>
          </p:cNvSpPr>
          <p:nvPr>
            <p:ph type="title"/>
          </p:nvPr>
        </p:nvSpPr>
        <p:spPr bwMode="auto">
          <a:xfrm>
            <a:off x="336309" y="1056732"/>
            <a:ext cx="7775294" cy="550566"/>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r>
              <a:rPr lang="en-US" sz="3600" dirty="0">
                <a:latin typeface="+mj-lt"/>
                <a:ea typeface="ＭＳ Ｐゴシック" charset="0"/>
                <a:cs typeface="Georgia" charset="0"/>
              </a:rPr>
              <a:t>Parse Tree </a:t>
            </a:r>
            <a:r>
              <a:rPr lang="mr-IN" sz="3600" dirty="0">
                <a:latin typeface="+mj-lt"/>
                <a:ea typeface="ＭＳ Ｐゴシック" charset="0"/>
                <a:cs typeface="Georgia" charset="0"/>
              </a:rPr>
              <a:t>–</a:t>
            </a:r>
            <a:r>
              <a:rPr lang="en-US" sz="3600" dirty="0">
                <a:latin typeface="+mj-lt"/>
                <a:ea typeface="ＭＳ Ｐゴシック" charset="0"/>
                <a:cs typeface="Georgia" charset="0"/>
              </a:rPr>
              <a:t> another example</a:t>
            </a:r>
          </a:p>
        </p:txBody>
      </p:sp>
    </p:spTree>
    <p:extLst>
      <p:ext uri="{BB962C8B-B14F-4D97-AF65-F5344CB8AC3E}">
        <p14:creationId xmlns:p14="http://schemas.microsoft.com/office/powerpoint/2010/main" val="10539245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Rectangle 3"/>
          <p:cNvSpPr>
            <a:spLocks noGrp="1" noChangeArrowheads="1"/>
          </p:cNvSpPr>
          <p:nvPr>
            <p:ph type="title"/>
          </p:nvPr>
        </p:nvSpPr>
        <p:spPr bwMode="auto">
          <a:xfrm>
            <a:off x="342900" y="1050518"/>
            <a:ext cx="7886700" cy="63938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3200" dirty="0">
                <a:ea typeface="ＭＳ Ｐゴシック" charset="0"/>
                <a:cs typeface="Georgia" charset="0"/>
              </a:rPr>
              <a:t>Ambiguous Grammars</a:t>
            </a:r>
          </a:p>
        </p:txBody>
      </p:sp>
      <p:sp>
        <p:nvSpPr>
          <p:cNvPr id="2" name="Content Placeholder 1"/>
          <p:cNvSpPr>
            <a:spLocks noGrp="1"/>
          </p:cNvSpPr>
          <p:nvPr>
            <p:ph idx="1"/>
          </p:nvPr>
        </p:nvSpPr>
        <p:spPr>
          <a:xfrm>
            <a:off x="376901" y="1618402"/>
            <a:ext cx="8338113" cy="2696902"/>
          </a:xfrm>
        </p:spPr>
        <p:txBody>
          <a:bodyPr>
            <a:normAutofit/>
          </a:bodyPr>
          <a:lstStyle/>
          <a:p>
            <a:pPr marL="0" indent="0" eaLnBrk="1" hangingPunct="1">
              <a:lnSpc>
                <a:spcPct val="100000"/>
              </a:lnSpc>
              <a:spcBef>
                <a:spcPct val="50000"/>
              </a:spcBef>
              <a:defRPr/>
            </a:pPr>
            <a:r>
              <a:rPr lang="en-US" sz="2800" dirty="0">
                <a:solidFill>
                  <a:schemeClr val="tx1">
                    <a:lumMod val="50000"/>
                  </a:schemeClr>
                </a:solidFill>
                <a:latin typeface="Helvetica Light" charset="0"/>
                <a:ea typeface="Helvetica Light" charset="0"/>
                <a:cs typeface="Helvetica Light" charset="0"/>
              </a:rPr>
              <a:t>A grammar is </a:t>
            </a:r>
            <a:r>
              <a:rPr lang="en-US" sz="2800" b="1" dirty="0">
                <a:solidFill>
                  <a:schemeClr val="accent3">
                    <a:lumMod val="75000"/>
                  </a:schemeClr>
                </a:solidFill>
                <a:latin typeface="Helvetica Light" charset="0"/>
                <a:ea typeface="Helvetica Light" charset="0"/>
                <a:cs typeface="Helvetica Light" charset="0"/>
              </a:rPr>
              <a:t>ambiguous</a:t>
            </a:r>
            <a:r>
              <a:rPr lang="en-US" sz="2800" dirty="0">
                <a:solidFill>
                  <a:schemeClr val="tx1">
                    <a:lumMod val="50000"/>
                  </a:schemeClr>
                </a:solidFill>
                <a:latin typeface="Helvetica Light" charset="0"/>
                <a:ea typeface="Helvetica Light" charset="0"/>
                <a:cs typeface="Helvetica Light" charset="0"/>
              </a:rPr>
              <a:t> if and only if it generates a sentential form that has </a:t>
            </a:r>
            <a:r>
              <a:rPr lang="en-US" sz="2800" dirty="0">
                <a:solidFill>
                  <a:schemeClr val="accent3">
                    <a:lumMod val="75000"/>
                  </a:schemeClr>
                </a:solidFill>
                <a:latin typeface="Helvetica Light" charset="0"/>
                <a:ea typeface="Helvetica Light" charset="0"/>
                <a:cs typeface="Helvetica Light" charset="0"/>
              </a:rPr>
              <a:t>two or more distinct parse trees.</a:t>
            </a:r>
          </a:p>
        </p:txBody>
      </p:sp>
      <p:grpSp>
        <p:nvGrpSpPr>
          <p:cNvPr id="5" name="Group 1055"/>
          <p:cNvGrpSpPr>
            <a:grpSpLocks/>
          </p:cNvGrpSpPr>
          <p:nvPr/>
        </p:nvGrpSpPr>
        <p:grpSpPr bwMode="auto">
          <a:xfrm>
            <a:off x="588477" y="3789520"/>
            <a:ext cx="3219729" cy="2938258"/>
            <a:chOff x="1485" y="1580"/>
            <a:chExt cx="1992" cy="1823"/>
          </a:xfrm>
        </p:grpSpPr>
        <p:sp>
          <p:nvSpPr>
            <p:cNvPr id="6" name="Rectangle 1028"/>
            <p:cNvSpPr>
              <a:spLocks noChangeArrowheads="1"/>
            </p:cNvSpPr>
            <p:nvPr/>
          </p:nvSpPr>
          <p:spPr bwMode="auto">
            <a:xfrm>
              <a:off x="1972" y="1580"/>
              <a:ext cx="625"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15" name="Rectangle 1037"/>
            <p:cNvSpPr>
              <a:spLocks noChangeArrowheads="1"/>
            </p:cNvSpPr>
            <p:nvPr/>
          </p:nvSpPr>
          <p:spPr bwMode="auto">
            <a:xfrm>
              <a:off x="1485" y="2513"/>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17" name="Rectangle 1039"/>
            <p:cNvSpPr>
              <a:spLocks noChangeArrowheads="1"/>
            </p:cNvSpPr>
            <p:nvPr/>
          </p:nvSpPr>
          <p:spPr bwMode="auto">
            <a:xfrm>
              <a:off x="2175" y="3175"/>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20"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1"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4"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5"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6"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8"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grpSp>
      <p:sp>
        <p:nvSpPr>
          <p:cNvPr id="33" name="TextBox 32"/>
          <p:cNvSpPr txBox="1"/>
          <p:nvPr/>
        </p:nvSpPr>
        <p:spPr>
          <a:xfrm>
            <a:off x="4315669" y="2584046"/>
            <a:ext cx="4399345" cy="830997"/>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a:t>
            </a: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  ::=</a:t>
            </a:r>
            <a:r>
              <a:rPr lang="mr-IN" sz="1600" dirty="0">
                <a:solidFill>
                  <a:schemeClr val="tx1">
                    <a:lumMod val="50000"/>
                  </a:schemeClr>
                </a:solidFill>
                <a:latin typeface="Courier New"/>
                <a:cs typeface="Courier New"/>
              </a:rPr>
              <a:t> +|-|*|/</a:t>
            </a:r>
          </a:p>
        </p:txBody>
      </p:sp>
      <p:sp>
        <p:nvSpPr>
          <p:cNvPr id="34" name="Rectangle 1028"/>
          <p:cNvSpPr>
            <a:spLocks noChangeArrowheads="1"/>
          </p:cNvSpPr>
          <p:nvPr/>
        </p:nvSpPr>
        <p:spPr bwMode="auto">
          <a:xfrm>
            <a:off x="1467902" y="4690101"/>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35" name="Rectangle 1028"/>
          <p:cNvSpPr>
            <a:spLocks noChangeArrowheads="1"/>
          </p:cNvSpPr>
          <p:nvPr/>
        </p:nvSpPr>
        <p:spPr bwMode="auto">
          <a:xfrm>
            <a:off x="293863" y="4690090"/>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6" name="Rectangle 1028"/>
          <p:cNvSpPr>
            <a:spLocks noChangeArrowheads="1"/>
          </p:cNvSpPr>
          <p:nvPr/>
        </p:nvSpPr>
        <p:spPr bwMode="auto">
          <a:xfrm>
            <a:off x="2377992" y="469008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7" name="Line 1048"/>
          <p:cNvSpPr>
            <a:spLocks noChangeShapeType="1"/>
          </p:cNvSpPr>
          <p:nvPr/>
        </p:nvSpPr>
        <p:spPr bwMode="auto">
          <a:xfrm flipH="1">
            <a:off x="1834989" y="4286637"/>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8" name="Rectangle 1028"/>
          <p:cNvSpPr>
            <a:spLocks noChangeArrowheads="1"/>
          </p:cNvSpPr>
          <p:nvPr/>
        </p:nvSpPr>
        <p:spPr bwMode="auto">
          <a:xfrm>
            <a:off x="1443911" y="5717877"/>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2" name="Rectangle 1028"/>
          <p:cNvSpPr>
            <a:spLocks noChangeArrowheads="1"/>
          </p:cNvSpPr>
          <p:nvPr/>
        </p:nvSpPr>
        <p:spPr bwMode="auto">
          <a:xfrm>
            <a:off x="3305776" y="571491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5" name="Rectangle 1028"/>
          <p:cNvSpPr>
            <a:spLocks noChangeArrowheads="1"/>
          </p:cNvSpPr>
          <p:nvPr/>
        </p:nvSpPr>
        <p:spPr bwMode="auto">
          <a:xfrm>
            <a:off x="2542438" y="5711576"/>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8" name="Line 1048"/>
          <p:cNvSpPr>
            <a:spLocks noChangeShapeType="1"/>
          </p:cNvSpPr>
          <p:nvPr/>
        </p:nvSpPr>
        <p:spPr bwMode="auto">
          <a:xfrm>
            <a:off x="2906294" y="4983843"/>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1" name="Rectangle 1037"/>
          <p:cNvSpPr>
            <a:spLocks noChangeArrowheads="1"/>
          </p:cNvSpPr>
          <p:nvPr/>
        </p:nvSpPr>
        <p:spPr bwMode="auto">
          <a:xfrm>
            <a:off x="1690409" y="5293302"/>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52" name="Line 1048"/>
          <p:cNvSpPr>
            <a:spLocks noChangeShapeType="1"/>
          </p:cNvSpPr>
          <p:nvPr/>
        </p:nvSpPr>
        <p:spPr bwMode="auto">
          <a:xfrm>
            <a:off x="1839111" y="498384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5" name="Rectangle 1039"/>
          <p:cNvSpPr>
            <a:spLocks noChangeArrowheads="1"/>
          </p:cNvSpPr>
          <p:nvPr/>
        </p:nvSpPr>
        <p:spPr bwMode="auto">
          <a:xfrm>
            <a:off x="2788486" y="634750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56" name="Line 1050"/>
          <p:cNvSpPr>
            <a:spLocks noChangeShapeType="1"/>
          </p:cNvSpPr>
          <p:nvPr/>
        </p:nvSpPr>
        <p:spPr bwMode="auto">
          <a:xfrm>
            <a:off x="2919408" y="607834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7" name="Rectangle 1039"/>
          <p:cNvSpPr>
            <a:spLocks noChangeArrowheads="1"/>
          </p:cNvSpPr>
          <p:nvPr/>
        </p:nvSpPr>
        <p:spPr bwMode="auto">
          <a:xfrm>
            <a:off x="3677284" y="634750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58" name="Line 1050"/>
          <p:cNvSpPr>
            <a:spLocks noChangeShapeType="1"/>
          </p:cNvSpPr>
          <p:nvPr/>
        </p:nvSpPr>
        <p:spPr bwMode="auto">
          <a:xfrm>
            <a:off x="3808206" y="607834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0" name="Rectangle 1028"/>
          <p:cNvSpPr>
            <a:spLocks noChangeArrowheads="1"/>
          </p:cNvSpPr>
          <p:nvPr/>
        </p:nvSpPr>
        <p:spPr bwMode="auto">
          <a:xfrm>
            <a:off x="6539496" y="3801132"/>
            <a:ext cx="1010206"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1" name="Rectangle 1037"/>
          <p:cNvSpPr>
            <a:spLocks noChangeArrowheads="1"/>
          </p:cNvSpPr>
          <p:nvPr/>
        </p:nvSpPr>
        <p:spPr bwMode="auto">
          <a:xfrm>
            <a:off x="5097874" y="636029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32" name="Rectangle 1039"/>
          <p:cNvSpPr>
            <a:spLocks noChangeArrowheads="1"/>
          </p:cNvSpPr>
          <p:nvPr/>
        </p:nvSpPr>
        <p:spPr bwMode="auto">
          <a:xfrm>
            <a:off x="7013648" y="634976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39" name="Line 1042"/>
          <p:cNvSpPr>
            <a:spLocks noChangeShapeType="1"/>
          </p:cNvSpPr>
          <p:nvPr/>
        </p:nvSpPr>
        <p:spPr bwMode="auto">
          <a:xfrm flipH="1">
            <a:off x="6350692" y="4297557"/>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0" name="Line 1043"/>
          <p:cNvSpPr>
            <a:spLocks noChangeShapeType="1"/>
          </p:cNvSpPr>
          <p:nvPr/>
        </p:nvSpPr>
        <p:spPr bwMode="auto">
          <a:xfrm>
            <a:off x="7288163" y="4302393"/>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1" name="Line 1046"/>
          <p:cNvSpPr>
            <a:spLocks noChangeShapeType="1"/>
          </p:cNvSpPr>
          <p:nvPr/>
        </p:nvSpPr>
        <p:spPr bwMode="auto">
          <a:xfrm flipH="1">
            <a:off x="5282664" y="4983842"/>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3" name="Line 1047"/>
          <p:cNvSpPr>
            <a:spLocks noChangeShapeType="1"/>
          </p:cNvSpPr>
          <p:nvPr/>
        </p:nvSpPr>
        <p:spPr bwMode="auto">
          <a:xfrm>
            <a:off x="6228217" y="4983842"/>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4" name="Line 1048"/>
          <p:cNvSpPr>
            <a:spLocks noChangeShapeType="1"/>
          </p:cNvSpPr>
          <p:nvPr/>
        </p:nvSpPr>
        <p:spPr bwMode="auto">
          <a:xfrm>
            <a:off x="5246576" y="6050834"/>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6" name="Line 1050"/>
          <p:cNvSpPr>
            <a:spLocks noChangeShapeType="1"/>
          </p:cNvSpPr>
          <p:nvPr/>
        </p:nvSpPr>
        <p:spPr bwMode="auto">
          <a:xfrm>
            <a:off x="7144570" y="608060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7" name="Rectangle 1028"/>
          <p:cNvSpPr>
            <a:spLocks noChangeArrowheads="1"/>
          </p:cNvSpPr>
          <p:nvPr/>
        </p:nvSpPr>
        <p:spPr bwMode="auto">
          <a:xfrm>
            <a:off x="6932712" y="4677315"/>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9" name="Rectangle 1028"/>
          <p:cNvSpPr>
            <a:spLocks noChangeArrowheads="1"/>
          </p:cNvSpPr>
          <p:nvPr/>
        </p:nvSpPr>
        <p:spPr bwMode="auto">
          <a:xfrm>
            <a:off x="5758673" y="4677304"/>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0" name="Rectangle 1028"/>
          <p:cNvSpPr>
            <a:spLocks noChangeArrowheads="1"/>
          </p:cNvSpPr>
          <p:nvPr/>
        </p:nvSpPr>
        <p:spPr bwMode="auto">
          <a:xfrm>
            <a:off x="7842802" y="4677303"/>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3" name="Line 1048"/>
          <p:cNvSpPr>
            <a:spLocks noChangeShapeType="1"/>
          </p:cNvSpPr>
          <p:nvPr/>
        </p:nvSpPr>
        <p:spPr bwMode="auto">
          <a:xfrm flipH="1">
            <a:off x="7299799" y="4273851"/>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4" name="Rectangle 1028"/>
          <p:cNvSpPr>
            <a:spLocks noChangeArrowheads="1"/>
          </p:cNvSpPr>
          <p:nvPr/>
        </p:nvSpPr>
        <p:spPr bwMode="auto">
          <a:xfrm>
            <a:off x="4733209" y="5716833"/>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9" name="Rectangle 1028"/>
          <p:cNvSpPr>
            <a:spLocks noChangeArrowheads="1"/>
          </p:cNvSpPr>
          <p:nvPr/>
        </p:nvSpPr>
        <p:spPr bwMode="auto">
          <a:xfrm>
            <a:off x="6656995" y="5712836"/>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0" name="Rectangle 1028"/>
          <p:cNvSpPr>
            <a:spLocks noChangeArrowheads="1"/>
          </p:cNvSpPr>
          <p:nvPr/>
        </p:nvSpPr>
        <p:spPr bwMode="auto">
          <a:xfrm>
            <a:off x="5843952" y="5724362"/>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61" name="Line 1048"/>
          <p:cNvSpPr>
            <a:spLocks noChangeShapeType="1"/>
          </p:cNvSpPr>
          <p:nvPr/>
        </p:nvSpPr>
        <p:spPr bwMode="auto">
          <a:xfrm>
            <a:off x="6231450" y="4983843"/>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2" name="Rectangle 1037"/>
          <p:cNvSpPr>
            <a:spLocks noChangeArrowheads="1"/>
          </p:cNvSpPr>
          <p:nvPr/>
        </p:nvSpPr>
        <p:spPr bwMode="auto">
          <a:xfrm>
            <a:off x="6073579" y="6343393"/>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63" name="Line 1048"/>
          <p:cNvSpPr>
            <a:spLocks noChangeShapeType="1"/>
          </p:cNvSpPr>
          <p:nvPr/>
        </p:nvSpPr>
        <p:spPr bwMode="auto">
          <a:xfrm>
            <a:off x="6222281" y="6033933"/>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4" name="Rectangle 1039"/>
          <p:cNvSpPr>
            <a:spLocks noChangeArrowheads="1"/>
          </p:cNvSpPr>
          <p:nvPr/>
        </p:nvSpPr>
        <p:spPr bwMode="auto">
          <a:xfrm>
            <a:off x="7184971" y="5252749"/>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65" name="Line 1050"/>
          <p:cNvSpPr>
            <a:spLocks noChangeShapeType="1"/>
          </p:cNvSpPr>
          <p:nvPr/>
        </p:nvSpPr>
        <p:spPr bwMode="auto">
          <a:xfrm>
            <a:off x="7315893" y="4983584"/>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6" name="Rectangle 1039"/>
          <p:cNvSpPr>
            <a:spLocks noChangeArrowheads="1"/>
          </p:cNvSpPr>
          <p:nvPr/>
        </p:nvSpPr>
        <p:spPr bwMode="auto">
          <a:xfrm>
            <a:off x="8229600" y="5245906"/>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67" name="Line 1050"/>
          <p:cNvSpPr>
            <a:spLocks noChangeShapeType="1"/>
          </p:cNvSpPr>
          <p:nvPr/>
        </p:nvSpPr>
        <p:spPr bwMode="auto">
          <a:xfrm>
            <a:off x="8360522" y="497674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8" name="TextBox 67"/>
          <p:cNvSpPr txBox="1"/>
          <p:nvPr/>
        </p:nvSpPr>
        <p:spPr>
          <a:xfrm>
            <a:off x="6073579" y="3427694"/>
            <a:ext cx="1888602" cy="400110"/>
          </a:xfrm>
          <a:prstGeom prst="rect">
            <a:avLst/>
          </a:prstGeom>
          <a:noFill/>
        </p:spPr>
        <p:txBody>
          <a:bodyPr wrap="square" rtlCol="0">
            <a:spAutoFit/>
          </a:bodyPr>
          <a:lstStyle/>
          <a:p>
            <a:pPr algn="ctr" eaLnBrk="1" hangingPunct="1">
              <a:defRPr/>
            </a:pPr>
            <a:r>
              <a:rPr lang="en-US" sz="2000" dirty="0">
                <a:solidFill>
                  <a:schemeClr val="accent1"/>
                </a:solidFill>
                <a:latin typeface="Courier New"/>
                <a:cs typeface="Courier New"/>
              </a:rPr>
              <a:t>2+3*4</a:t>
            </a:r>
            <a:endParaRPr lang="mr-IN" sz="2000" b="1" dirty="0">
              <a:solidFill>
                <a:srgbClr val="FF0000"/>
              </a:solidFill>
              <a:latin typeface="Courier New"/>
              <a:cs typeface="Courier New"/>
            </a:endParaRPr>
          </a:p>
        </p:txBody>
      </p:sp>
      <p:sp>
        <p:nvSpPr>
          <p:cNvPr id="69" name="TextBox 68"/>
          <p:cNvSpPr txBox="1"/>
          <p:nvPr/>
        </p:nvSpPr>
        <p:spPr>
          <a:xfrm>
            <a:off x="936432" y="3431862"/>
            <a:ext cx="1888602" cy="400110"/>
          </a:xfrm>
          <a:prstGeom prst="rect">
            <a:avLst/>
          </a:prstGeom>
          <a:noFill/>
        </p:spPr>
        <p:txBody>
          <a:bodyPr wrap="square" rtlCol="0">
            <a:spAutoFit/>
          </a:bodyPr>
          <a:lstStyle/>
          <a:p>
            <a:pPr algn="ctr" eaLnBrk="1" hangingPunct="1">
              <a:defRPr/>
            </a:pPr>
            <a:r>
              <a:rPr lang="en-US" sz="2000" dirty="0">
                <a:solidFill>
                  <a:schemeClr val="accent1"/>
                </a:solidFill>
                <a:latin typeface="Courier New"/>
                <a:cs typeface="Courier New"/>
              </a:rPr>
              <a:t>2+3*4</a:t>
            </a:r>
            <a:endParaRPr lang="mr-IN" sz="2000" b="1" dirty="0">
              <a:solidFill>
                <a:srgbClr val="FF0000"/>
              </a:solidFill>
              <a:latin typeface="Courier New"/>
              <a:cs typeface="Courier New"/>
            </a:endParaRPr>
          </a:p>
        </p:txBody>
      </p:sp>
    </p:spTree>
    <p:extLst>
      <p:ext uri="{BB962C8B-B14F-4D97-AF65-F5344CB8AC3E}">
        <p14:creationId xmlns:p14="http://schemas.microsoft.com/office/powerpoint/2010/main" val="19053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36" grpId="0"/>
      <p:bldP spid="37" grpId="0" animBg="1"/>
      <p:bldP spid="38" grpId="0"/>
      <p:bldP spid="42" grpId="0"/>
      <p:bldP spid="45" grpId="0"/>
      <p:bldP spid="48" grpId="0" animBg="1"/>
      <p:bldP spid="51" grpId="0"/>
      <p:bldP spid="52" grpId="0" animBg="1"/>
      <p:bldP spid="55" grpId="0"/>
      <p:bldP spid="56" grpId="0" animBg="1"/>
      <p:bldP spid="57" grpId="0"/>
      <p:bldP spid="58" grpId="0" animBg="1"/>
      <p:bldP spid="30" grpId="0"/>
      <p:bldP spid="31" grpId="0"/>
      <p:bldP spid="32" grpId="0"/>
      <p:bldP spid="39" grpId="0" animBg="1"/>
      <p:bldP spid="40" grpId="0" animBg="1"/>
      <p:bldP spid="41" grpId="0" animBg="1"/>
      <p:bldP spid="43" grpId="0" animBg="1"/>
      <p:bldP spid="44" grpId="0" animBg="1"/>
      <p:bldP spid="46" grpId="0" animBg="1"/>
      <p:bldP spid="47" grpId="0"/>
      <p:bldP spid="49" grpId="0"/>
      <p:bldP spid="50" grpId="0"/>
      <p:bldP spid="53" grpId="0" animBg="1"/>
      <p:bldP spid="54" grpId="0"/>
      <p:bldP spid="59" grpId="0"/>
      <p:bldP spid="60" grpId="0"/>
      <p:bldP spid="61" grpId="0" animBg="1"/>
      <p:bldP spid="62" grpId="0"/>
      <p:bldP spid="63" grpId="0" animBg="1"/>
      <p:bldP spid="64" grpId="0"/>
      <p:bldP spid="65" grpId="0" animBg="1"/>
      <p:bldP spid="66" grpId="0"/>
      <p:bldP spid="67" grpId="0" animBg="1"/>
      <p:bldP spid="68" grpId="0"/>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Rectangle 3"/>
          <p:cNvSpPr>
            <a:spLocks noGrp="1" noChangeArrowheads="1"/>
          </p:cNvSpPr>
          <p:nvPr>
            <p:ph type="title"/>
          </p:nvPr>
        </p:nvSpPr>
        <p:spPr bwMode="auto">
          <a:xfrm>
            <a:off x="342900" y="1050518"/>
            <a:ext cx="7886700" cy="63938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3200" dirty="0">
                <a:ea typeface="ＭＳ Ｐゴシック" charset="0"/>
                <a:cs typeface="Georgia" charset="0"/>
              </a:rPr>
              <a:t>Ambiguous Grammars</a:t>
            </a:r>
          </a:p>
        </p:txBody>
      </p:sp>
      <p:sp>
        <p:nvSpPr>
          <p:cNvPr id="2" name="Content Placeholder 1"/>
          <p:cNvSpPr>
            <a:spLocks noGrp="1"/>
          </p:cNvSpPr>
          <p:nvPr>
            <p:ph idx="1"/>
          </p:nvPr>
        </p:nvSpPr>
        <p:spPr>
          <a:xfrm>
            <a:off x="342900" y="1830449"/>
            <a:ext cx="8338113" cy="1352590"/>
          </a:xfrm>
        </p:spPr>
        <p:txBody>
          <a:bodyPr>
            <a:normAutofit/>
          </a:bodyPr>
          <a:lstStyle/>
          <a:p>
            <a:pPr marL="0" indent="0" eaLnBrk="1" hangingPunct="1">
              <a:lnSpc>
                <a:spcPct val="100000"/>
              </a:lnSpc>
              <a:spcBef>
                <a:spcPct val="50000"/>
              </a:spcBef>
              <a:buNone/>
              <a:defRPr/>
            </a:pPr>
            <a:r>
              <a:rPr lang="en-US" sz="2800" dirty="0">
                <a:solidFill>
                  <a:schemeClr val="tx1">
                    <a:lumMod val="50000"/>
                  </a:schemeClr>
                </a:solidFill>
                <a:latin typeface="Helvetica Light" charset="0"/>
                <a:ea typeface="Helvetica Light" charset="0"/>
                <a:cs typeface="Helvetica Light" charset="0"/>
              </a:rPr>
              <a:t>Ambiguous grammars are, in general, </a:t>
            </a:r>
            <a:r>
              <a:rPr lang="en-US" sz="2800" dirty="0">
                <a:solidFill>
                  <a:schemeClr val="accent3">
                    <a:lumMod val="75000"/>
                  </a:schemeClr>
                </a:solidFill>
                <a:latin typeface="Helvetica Light" charset="0"/>
                <a:ea typeface="Helvetica Light" charset="0"/>
                <a:cs typeface="Helvetica Light" charset="0"/>
              </a:rPr>
              <a:t>undesirable</a:t>
            </a:r>
            <a:r>
              <a:rPr lang="en-US" sz="2800" dirty="0">
                <a:solidFill>
                  <a:schemeClr val="tx1">
                    <a:lumMod val="50000"/>
                  </a:schemeClr>
                </a:solidFill>
                <a:latin typeface="Helvetica Light" charset="0"/>
                <a:ea typeface="Helvetica Light" charset="0"/>
                <a:cs typeface="Helvetica Light" charset="0"/>
              </a:rPr>
              <a:t> in formal languages.</a:t>
            </a:r>
          </a:p>
        </p:txBody>
      </p:sp>
      <p:sp>
        <p:nvSpPr>
          <p:cNvPr id="3" name="TextBox 2"/>
          <p:cNvSpPr txBox="1"/>
          <p:nvPr/>
        </p:nvSpPr>
        <p:spPr>
          <a:xfrm>
            <a:off x="3575130" y="3014089"/>
            <a:ext cx="2025570" cy="769441"/>
          </a:xfrm>
          <a:prstGeom prst="rect">
            <a:avLst/>
          </a:prstGeom>
          <a:noFill/>
        </p:spPr>
        <p:txBody>
          <a:bodyPr wrap="square" rtlCol="0">
            <a:spAutoFit/>
          </a:bodyPr>
          <a:lstStyle/>
          <a:p>
            <a:r>
              <a:rPr lang="en-US" sz="4400" b="1" dirty="0">
                <a:solidFill>
                  <a:schemeClr val="tx2"/>
                </a:solidFill>
                <a:latin typeface="Helvetica Light" charset="0"/>
                <a:ea typeface="Helvetica Light" charset="0"/>
                <a:cs typeface="Helvetica Light" charset="0"/>
              </a:rPr>
              <a:t>Why?</a:t>
            </a:r>
          </a:p>
        </p:txBody>
      </p:sp>
      <p:sp>
        <p:nvSpPr>
          <p:cNvPr id="5" name="Content Placeholder 1"/>
          <p:cNvSpPr txBox="1">
            <a:spLocks/>
          </p:cNvSpPr>
          <p:nvPr/>
        </p:nvSpPr>
        <p:spPr>
          <a:xfrm>
            <a:off x="495300" y="5351081"/>
            <a:ext cx="8338113" cy="13525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ct val="50000"/>
              </a:spcBef>
              <a:spcAft>
                <a:spcPts val="0"/>
              </a:spcAft>
              <a:buNone/>
              <a:defRPr/>
            </a:pPr>
            <a:r>
              <a:rPr lang="en-US" sz="2800" dirty="0">
                <a:solidFill>
                  <a:schemeClr val="tx1">
                    <a:lumMod val="50000"/>
                  </a:schemeClr>
                </a:solidFill>
                <a:latin typeface="Helvetica Light" charset="0"/>
                <a:ea typeface="Helvetica Light" charset="0"/>
                <a:cs typeface="Helvetica Light" charset="0"/>
              </a:rPr>
              <a:t>Good news: we can usually </a:t>
            </a:r>
            <a:r>
              <a:rPr lang="en-US" sz="2800" dirty="0">
                <a:solidFill>
                  <a:srgbClr val="FF0000"/>
                </a:solidFill>
                <a:latin typeface="Helvetica Light" charset="0"/>
                <a:ea typeface="Helvetica Light" charset="0"/>
                <a:cs typeface="Helvetica Light" charset="0"/>
              </a:rPr>
              <a:t>eliminate the ambiguity by revising </a:t>
            </a:r>
            <a:r>
              <a:rPr lang="en-US" sz="2800" dirty="0">
                <a:solidFill>
                  <a:schemeClr val="tx1">
                    <a:lumMod val="50000"/>
                  </a:schemeClr>
                </a:solidFill>
                <a:latin typeface="Helvetica Light" charset="0"/>
                <a:ea typeface="Helvetica Light" charset="0"/>
                <a:cs typeface="Helvetica Light" charset="0"/>
              </a:rPr>
              <a:t>the grammar.</a:t>
            </a:r>
          </a:p>
        </p:txBody>
      </p:sp>
      <p:sp>
        <p:nvSpPr>
          <p:cNvPr id="6" name="Content Placeholder 1"/>
          <p:cNvSpPr txBox="1">
            <a:spLocks/>
          </p:cNvSpPr>
          <p:nvPr/>
        </p:nvSpPr>
        <p:spPr>
          <a:xfrm>
            <a:off x="462987" y="4766987"/>
            <a:ext cx="8338113" cy="13525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ct val="50000"/>
              </a:spcBef>
              <a:spcAft>
                <a:spcPts val="0"/>
              </a:spcAft>
              <a:buNone/>
              <a:defRPr/>
            </a:pPr>
            <a:r>
              <a:rPr lang="en-US" sz="2800" dirty="0">
                <a:solidFill>
                  <a:schemeClr val="tx1">
                    <a:lumMod val="50000"/>
                  </a:schemeClr>
                </a:solidFill>
                <a:latin typeface="Helvetica Light" charset="0"/>
                <a:ea typeface="Helvetica Light" charset="0"/>
                <a:cs typeface="Helvetica Light" charset="0"/>
              </a:rPr>
              <a:t>Ambiguity can have </a:t>
            </a:r>
            <a:r>
              <a:rPr lang="en-US" sz="2800" dirty="0">
                <a:solidFill>
                  <a:schemeClr val="tx2"/>
                </a:solidFill>
                <a:latin typeface="Helvetica Light" charset="0"/>
                <a:ea typeface="Helvetica Light" charset="0"/>
                <a:cs typeface="Helvetica Light" charset="0"/>
              </a:rPr>
              <a:t>different sources. </a:t>
            </a:r>
          </a:p>
        </p:txBody>
      </p:sp>
      <p:sp>
        <p:nvSpPr>
          <p:cNvPr id="7" name="Content Placeholder 1"/>
          <p:cNvSpPr txBox="1">
            <a:spLocks/>
          </p:cNvSpPr>
          <p:nvPr/>
        </p:nvSpPr>
        <p:spPr>
          <a:xfrm>
            <a:off x="462987" y="4108819"/>
            <a:ext cx="8044405" cy="486332"/>
          </a:xfrm>
          <a:prstGeom prst="rect">
            <a:avLst/>
          </a:prstGeom>
          <a:ln>
            <a:solidFill>
              <a:srgbClr val="C00000"/>
            </a:solidFill>
          </a:ln>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00000"/>
              </a:lnSpc>
              <a:spcBef>
                <a:spcPct val="50000"/>
              </a:spcBef>
              <a:spcAft>
                <a:spcPts val="0"/>
              </a:spcAft>
              <a:buNone/>
              <a:defRPr/>
            </a:pPr>
            <a:r>
              <a:rPr lang="en-US" sz="2800" dirty="0">
                <a:solidFill>
                  <a:schemeClr val="tx1">
                    <a:lumMod val="50000"/>
                  </a:schemeClr>
                </a:solidFill>
                <a:latin typeface="Helvetica Light" charset="0"/>
                <a:ea typeface="Helvetica Light" charset="0"/>
                <a:cs typeface="Helvetica Light" charset="0"/>
              </a:rPr>
              <a:t>It makes parsing </a:t>
            </a:r>
            <a:r>
              <a:rPr lang="en-US" sz="2800" dirty="0">
                <a:solidFill>
                  <a:schemeClr val="accent3">
                    <a:lumMod val="75000"/>
                  </a:schemeClr>
                </a:solidFill>
                <a:latin typeface="Helvetica Light" charset="0"/>
                <a:ea typeface="Helvetica Light" charset="0"/>
                <a:cs typeface="Helvetica Light" charset="0"/>
              </a:rPr>
              <a:t>difficult</a:t>
            </a:r>
            <a:r>
              <a:rPr lang="en-US" sz="2800" dirty="0">
                <a:solidFill>
                  <a:schemeClr val="tx1">
                    <a:lumMod val="50000"/>
                  </a:schemeClr>
                </a:solidFill>
                <a:latin typeface="Helvetica Light" charset="0"/>
                <a:ea typeface="Helvetica Light" charset="0"/>
                <a:cs typeface="Helvetica Light" charset="0"/>
              </a:rPr>
              <a:t> </a:t>
            </a:r>
            <a:r>
              <a:rPr lang="mr-IN" sz="2800" dirty="0">
                <a:solidFill>
                  <a:schemeClr val="tx1">
                    <a:lumMod val="50000"/>
                  </a:schemeClr>
                </a:solidFill>
                <a:latin typeface="Helvetica Light" charset="0"/>
                <a:ea typeface="Helvetica Light" charset="0"/>
                <a:cs typeface="Helvetica Light" charset="0"/>
              </a:rPr>
              <a:t>–</a:t>
            </a:r>
            <a:r>
              <a:rPr lang="en-US" sz="2800" dirty="0">
                <a:solidFill>
                  <a:schemeClr val="tx1">
                    <a:lumMod val="50000"/>
                  </a:schemeClr>
                </a:solidFill>
                <a:latin typeface="Helvetica Light" charset="0"/>
                <a:ea typeface="Helvetica Light" charset="0"/>
                <a:cs typeface="Helvetica Light" charset="0"/>
              </a:rPr>
              <a:t> and more </a:t>
            </a:r>
            <a:r>
              <a:rPr lang="en-US" sz="2800" dirty="0">
                <a:solidFill>
                  <a:schemeClr val="accent3">
                    <a:lumMod val="75000"/>
                  </a:schemeClr>
                </a:solidFill>
                <a:latin typeface="Helvetica Light" charset="0"/>
                <a:ea typeface="Helvetica Light" charset="0"/>
                <a:cs typeface="Helvetica Light" charset="0"/>
              </a:rPr>
              <a:t>error prone</a:t>
            </a:r>
            <a:r>
              <a:rPr lang="en-US" sz="2800" dirty="0">
                <a:solidFill>
                  <a:schemeClr val="tx1">
                    <a:lumMod val="50000"/>
                  </a:schemeClr>
                </a:solidFill>
                <a:latin typeface="Helvetica Light" charset="0"/>
                <a:ea typeface="Helvetica Light" charset="0"/>
                <a:cs typeface="Helvetica Light" charset="0"/>
              </a:rPr>
              <a:t>.</a:t>
            </a:r>
            <a:endParaRPr lang="en-US" sz="2800" dirty="0">
              <a:solidFill>
                <a:schemeClr val="tx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33919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Rectangle 3"/>
          <p:cNvSpPr>
            <a:spLocks noGrp="1" noChangeArrowheads="1"/>
          </p:cNvSpPr>
          <p:nvPr>
            <p:ph type="title"/>
          </p:nvPr>
        </p:nvSpPr>
        <p:spPr bwMode="auto">
          <a:xfrm>
            <a:off x="342900" y="1050518"/>
            <a:ext cx="7886700" cy="63938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3200" dirty="0">
                <a:ea typeface="ＭＳ Ｐゴシック" charset="0"/>
                <a:cs typeface="Georgia" charset="0"/>
              </a:rPr>
              <a:t>Ambiguous Grammars </a:t>
            </a:r>
            <a:r>
              <a:rPr lang="mr-IN" sz="3200" dirty="0">
                <a:ea typeface="ＭＳ Ｐゴシック" charset="0"/>
                <a:cs typeface="Georgia" charset="0"/>
              </a:rPr>
              <a:t>–</a:t>
            </a:r>
            <a:r>
              <a:rPr lang="en-US" sz="3200" dirty="0">
                <a:ea typeface="ＭＳ Ｐゴシック" charset="0"/>
                <a:cs typeface="Georgia" charset="0"/>
              </a:rPr>
              <a:t> another example</a:t>
            </a:r>
          </a:p>
        </p:txBody>
      </p:sp>
      <p:sp>
        <p:nvSpPr>
          <p:cNvPr id="2" name="Content Placeholder 1"/>
          <p:cNvSpPr>
            <a:spLocks noGrp="1"/>
          </p:cNvSpPr>
          <p:nvPr>
            <p:ph idx="1"/>
          </p:nvPr>
        </p:nvSpPr>
        <p:spPr>
          <a:xfrm>
            <a:off x="376901" y="1618402"/>
            <a:ext cx="8338113" cy="2696902"/>
          </a:xfrm>
        </p:spPr>
        <p:txBody>
          <a:bodyPr>
            <a:normAutofit/>
          </a:bodyPr>
          <a:lstStyle/>
          <a:p>
            <a:pPr marL="0" indent="0" eaLnBrk="1" hangingPunct="1">
              <a:lnSpc>
                <a:spcPct val="100000"/>
              </a:lnSpc>
              <a:spcBef>
                <a:spcPct val="50000"/>
              </a:spcBef>
              <a:defRPr/>
            </a:pPr>
            <a:r>
              <a:rPr lang="en-US" sz="2800" dirty="0">
                <a:solidFill>
                  <a:schemeClr val="tx1">
                    <a:lumMod val="50000"/>
                  </a:schemeClr>
                </a:solidFill>
                <a:latin typeface="Helvetica Light" charset="0"/>
                <a:ea typeface="Helvetica Light" charset="0"/>
                <a:cs typeface="Helvetica Light" charset="0"/>
              </a:rPr>
              <a:t>The previous example does not depend on the use of </a:t>
            </a:r>
            <a:r>
              <a:rPr lang="en-US" sz="2800" dirty="0">
                <a:solidFill>
                  <a:srgbClr val="C00000"/>
                </a:solidFill>
                <a:latin typeface="Helvetica Light" charset="0"/>
                <a:ea typeface="Helvetica Light" charset="0"/>
                <a:cs typeface="Helvetica Light" charset="0"/>
              </a:rPr>
              <a:t>two operations</a:t>
            </a:r>
            <a:r>
              <a:rPr lang="en-US" sz="2800" dirty="0">
                <a:solidFill>
                  <a:schemeClr val="tx1">
                    <a:lumMod val="50000"/>
                  </a:schemeClr>
                </a:solidFill>
                <a:latin typeface="Helvetica Light" charset="0"/>
                <a:ea typeface="Helvetica Light" charset="0"/>
                <a:cs typeface="Helvetica Light" charset="0"/>
              </a:rPr>
              <a:t>, we have a similar ambiguity with </a:t>
            </a:r>
            <a:r>
              <a:rPr lang="en-US" sz="2800" dirty="0">
                <a:solidFill>
                  <a:schemeClr val="accent1"/>
                </a:solidFill>
                <a:latin typeface="Helvetica Light" charset="0"/>
                <a:ea typeface="Helvetica Light" charset="0"/>
                <a:cs typeface="Helvetica Light" charset="0"/>
              </a:rPr>
              <a:t>one operation</a:t>
            </a:r>
            <a:r>
              <a:rPr lang="en-US" sz="2800" dirty="0">
                <a:solidFill>
                  <a:schemeClr val="tx1">
                    <a:lumMod val="50000"/>
                  </a:schemeClr>
                </a:solidFill>
                <a:latin typeface="Helvetica Light" charset="0"/>
                <a:ea typeface="Helvetica Light" charset="0"/>
                <a:cs typeface="Helvetica Light" charset="0"/>
              </a:rPr>
              <a:t>.</a:t>
            </a:r>
            <a:endParaRPr lang="en-US" sz="2800" dirty="0">
              <a:solidFill>
                <a:schemeClr val="accent3">
                  <a:lumMod val="75000"/>
                </a:schemeClr>
              </a:solidFill>
              <a:latin typeface="Helvetica Light" charset="0"/>
              <a:ea typeface="Helvetica Light" charset="0"/>
              <a:cs typeface="Helvetica Light" charset="0"/>
            </a:endParaRPr>
          </a:p>
        </p:txBody>
      </p:sp>
      <p:grpSp>
        <p:nvGrpSpPr>
          <p:cNvPr id="5" name="Group 1055"/>
          <p:cNvGrpSpPr>
            <a:grpSpLocks/>
          </p:cNvGrpSpPr>
          <p:nvPr/>
        </p:nvGrpSpPr>
        <p:grpSpPr bwMode="auto">
          <a:xfrm>
            <a:off x="588477" y="3789520"/>
            <a:ext cx="3219729" cy="2938258"/>
            <a:chOff x="1485" y="1580"/>
            <a:chExt cx="1992" cy="1823"/>
          </a:xfrm>
        </p:grpSpPr>
        <p:sp>
          <p:nvSpPr>
            <p:cNvPr id="6" name="Rectangle 1028"/>
            <p:cNvSpPr>
              <a:spLocks noChangeArrowheads="1"/>
            </p:cNvSpPr>
            <p:nvPr/>
          </p:nvSpPr>
          <p:spPr bwMode="auto">
            <a:xfrm>
              <a:off x="1972" y="1580"/>
              <a:ext cx="625"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15" name="Rectangle 1037"/>
            <p:cNvSpPr>
              <a:spLocks noChangeArrowheads="1"/>
            </p:cNvSpPr>
            <p:nvPr/>
          </p:nvSpPr>
          <p:spPr bwMode="auto">
            <a:xfrm>
              <a:off x="1485" y="2513"/>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17" name="Rectangle 1039"/>
            <p:cNvSpPr>
              <a:spLocks noChangeArrowheads="1"/>
            </p:cNvSpPr>
            <p:nvPr/>
          </p:nvSpPr>
          <p:spPr bwMode="auto">
            <a:xfrm>
              <a:off x="2175" y="3175"/>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20"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1"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4"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5"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6"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8"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grpSp>
      <p:sp>
        <p:nvSpPr>
          <p:cNvPr id="33" name="TextBox 32"/>
          <p:cNvSpPr txBox="1"/>
          <p:nvPr/>
        </p:nvSpPr>
        <p:spPr>
          <a:xfrm>
            <a:off x="4315669" y="2584046"/>
            <a:ext cx="4399345" cy="830997"/>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a:t>
            </a: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expr</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  ::=</a:t>
            </a:r>
            <a:r>
              <a:rPr lang="mr-IN" sz="1600" dirty="0">
                <a:solidFill>
                  <a:schemeClr val="tx1">
                    <a:lumMod val="50000"/>
                  </a:schemeClr>
                </a:solidFill>
                <a:latin typeface="Courier New"/>
                <a:cs typeface="Courier New"/>
              </a:rPr>
              <a:t> +|-|*|/</a:t>
            </a:r>
          </a:p>
        </p:txBody>
      </p:sp>
      <p:sp>
        <p:nvSpPr>
          <p:cNvPr id="34" name="Rectangle 1028"/>
          <p:cNvSpPr>
            <a:spLocks noChangeArrowheads="1"/>
          </p:cNvSpPr>
          <p:nvPr/>
        </p:nvSpPr>
        <p:spPr bwMode="auto">
          <a:xfrm>
            <a:off x="1467902" y="4690101"/>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35" name="Rectangle 1028"/>
          <p:cNvSpPr>
            <a:spLocks noChangeArrowheads="1"/>
          </p:cNvSpPr>
          <p:nvPr/>
        </p:nvSpPr>
        <p:spPr bwMode="auto">
          <a:xfrm>
            <a:off x="293863" y="4690090"/>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6" name="Rectangle 1028"/>
          <p:cNvSpPr>
            <a:spLocks noChangeArrowheads="1"/>
          </p:cNvSpPr>
          <p:nvPr/>
        </p:nvSpPr>
        <p:spPr bwMode="auto">
          <a:xfrm>
            <a:off x="2377992" y="469008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7" name="Line 1048"/>
          <p:cNvSpPr>
            <a:spLocks noChangeShapeType="1"/>
          </p:cNvSpPr>
          <p:nvPr/>
        </p:nvSpPr>
        <p:spPr bwMode="auto">
          <a:xfrm flipH="1">
            <a:off x="1834989" y="4286637"/>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8" name="Rectangle 1028"/>
          <p:cNvSpPr>
            <a:spLocks noChangeArrowheads="1"/>
          </p:cNvSpPr>
          <p:nvPr/>
        </p:nvSpPr>
        <p:spPr bwMode="auto">
          <a:xfrm>
            <a:off x="1443911" y="5717877"/>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2" name="Rectangle 1028"/>
          <p:cNvSpPr>
            <a:spLocks noChangeArrowheads="1"/>
          </p:cNvSpPr>
          <p:nvPr/>
        </p:nvSpPr>
        <p:spPr bwMode="auto">
          <a:xfrm>
            <a:off x="3305776" y="571491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5" name="Rectangle 1028"/>
          <p:cNvSpPr>
            <a:spLocks noChangeArrowheads="1"/>
          </p:cNvSpPr>
          <p:nvPr/>
        </p:nvSpPr>
        <p:spPr bwMode="auto">
          <a:xfrm>
            <a:off x="2542438" y="5711576"/>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8" name="Line 1048"/>
          <p:cNvSpPr>
            <a:spLocks noChangeShapeType="1"/>
          </p:cNvSpPr>
          <p:nvPr/>
        </p:nvSpPr>
        <p:spPr bwMode="auto">
          <a:xfrm>
            <a:off x="2906294" y="4983843"/>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1" name="Rectangle 1037"/>
          <p:cNvSpPr>
            <a:spLocks noChangeArrowheads="1"/>
          </p:cNvSpPr>
          <p:nvPr/>
        </p:nvSpPr>
        <p:spPr bwMode="auto">
          <a:xfrm>
            <a:off x="1690409" y="5293302"/>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52" name="Line 1048"/>
          <p:cNvSpPr>
            <a:spLocks noChangeShapeType="1"/>
          </p:cNvSpPr>
          <p:nvPr/>
        </p:nvSpPr>
        <p:spPr bwMode="auto">
          <a:xfrm>
            <a:off x="1839111" y="498384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5" name="Rectangle 1039"/>
          <p:cNvSpPr>
            <a:spLocks noChangeArrowheads="1"/>
          </p:cNvSpPr>
          <p:nvPr/>
        </p:nvSpPr>
        <p:spPr bwMode="auto">
          <a:xfrm>
            <a:off x="2788486" y="634750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56" name="Line 1050"/>
          <p:cNvSpPr>
            <a:spLocks noChangeShapeType="1"/>
          </p:cNvSpPr>
          <p:nvPr/>
        </p:nvSpPr>
        <p:spPr bwMode="auto">
          <a:xfrm>
            <a:off x="2919408" y="607834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7" name="Rectangle 1039"/>
          <p:cNvSpPr>
            <a:spLocks noChangeArrowheads="1"/>
          </p:cNvSpPr>
          <p:nvPr/>
        </p:nvSpPr>
        <p:spPr bwMode="auto">
          <a:xfrm>
            <a:off x="3677284" y="634750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58" name="Line 1050"/>
          <p:cNvSpPr>
            <a:spLocks noChangeShapeType="1"/>
          </p:cNvSpPr>
          <p:nvPr/>
        </p:nvSpPr>
        <p:spPr bwMode="auto">
          <a:xfrm>
            <a:off x="3808206" y="607834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0" name="Rectangle 1028"/>
          <p:cNvSpPr>
            <a:spLocks noChangeArrowheads="1"/>
          </p:cNvSpPr>
          <p:nvPr/>
        </p:nvSpPr>
        <p:spPr bwMode="auto">
          <a:xfrm>
            <a:off x="6539496" y="3801132"/>
            <a:ext cx="1010206"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1" name="Rectangle 1037"/>
          <p:cNvSpPr>
            <a:spLocks noChangeArrowheads="1"/>
          </p:cNvSpPr>
          <p:nvPr/>
        </p:nvSpPr>
        <p:spPr bwMode="auto">
          <a:xfrm>
            <a:off x="5097874" y="636029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32" name="Rectangle 1039"/>
          <p:cNvSpPr>
            <a:spLocks noChangeArrowheads="1"/>
          </p:cNvSpPr>
          <p:nvPr/>
        </p:nvSpPr>
        <p:spPr bwMode="auto">
          <a:xfrm>
            <a:off x="7013648" y="6349768"/>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39" name="Line 1042"/>
          <p:cNvSpPr>
            <a:spLocks noChangeShapeType="1"/>
          </p:cNvSpPr>
          <p:nvPr/>
        </p:nvSpPr>
        <p:spPr bwMode="auto">
          <a:xfrm flipH="1">
            <a:off x="6350692" y="4297557"/>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0" name="Line 1043"/>
          <p:cNvSpPr>
            <a:spLocks noChangeShapeType="1"/>
          </p:cNvSpPr>
          <p:nvPr/>
        </p:nvSpPr>
        <p:spPr bwMode="auto">
          <a:xfrm>
            <a:off x="7288163" y="4302393"/>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1" name="Line 1046"/>
          <p:cNvSpPr>
            <a:spLocks noChangeShapeType="1"/>
          </p:cNvSpPr>
          <p:nvPr/>
        </p:nvSpPr>
        <p:spPr bwMode="auto">
          <a:xfrm flipH="1">
            <a:off x="5282664" y="4983842"/>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3" name="Line 1047"/>
          <p:cNvSpPr>
            <a:spLocks noChangeShapeType="1"/>
          </p:cNvSpPr>
          <p:nvPr/>
        </p:nvSpPr>
        <p:spPr bwMode="auto">
          <a:xfrm>
            <a:off x="6228217" y="4983842"/>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4" name="Line 1048"/>
          <p:cNvSpPr>
            <a:spLocks noChangeShapeType="1"/>
          </p:cNvSpPr>
          <p:nvPr/>
        </p:nvSpPr>
        <p:spPr bwMode="auto">
          <a:xfrm>
            <a:off x="5246576" y="6050834"/>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6" name="Line 1050"/>
          <p:cNvSpPr>
            <a:spLocks noChangeShapeType="1"/>
          </p:cNvSpPr>
          <p:nvPr/>
        </p:nvSpPr>
        <p:spPr bwMode="auto">
          <a:xfrm>
            <a:off x="7144570" y="6080603"/>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7" name="Rectangle 1028"/>
          <p:cNvSpPr>
            <a:spLocks noChangeArrowheads="1"/>
          </p:cNvSpPr>
          <p:nvPr/>
        </p:nvSpPr>
        <p:spPr bwMode="auto">
          <a:xfrm>
            <a:off x="6932712" y="4677315"/>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9" name="Rectangle 1028"/>
          <p:cNvSpPr>
            <a:spLocks noChangeArrowheads="1"/>
          </p:cNvSpPr>
          <p:nvPr/>
        </p:nvSpPr>
        <p:spPr bwMode="auto">
          <a:xfrm>
            <a:off x="5758673" y="4677304"/>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0" name="Rectangle 1028"/>
          <p:cNvSpPr>
            <a:spLocks noChangeArrowheads="1"/>
          </p:cNvSpPr>
          <p:nvPr/>
        </p:nvSpPr>
        <p:spPr bwMode="auto">
          <a:xfrm>
            <a:off x="7842802" y="4677303"/>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3" name="Line 1048"/>
          <p:cNvSpPr>
            <a:spLocks noChangeShapeType="1"/>
          </p:cNvSpPr>
          <p:nvPr/>
        </p:nvSpPr>
        <p:spPr bwMode="auto">
          <a:xfrm flipH="1">
            <a:off x="7299799" y="4273851"/>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4" name="Rectangle 1028"/>
          <p:cNvSpPr>
            <a:spLocks noChangeArrowheads="1"/>
          </p:cNvSpPr>
          <p:nvPr/>
        </p:nvSpPr>
        <p:spPr bwMode="auto">
          <a:xfrm>
            <a:off x="4733209" y="5716833"/>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9" name="Rectangle 1028"/>
          <p:cNvSpPr>
            <a:spLocks noChangeArrowheads="1"/>
          </p:cNvSpPr>
          <p:nvPr/>
        </p:nvSpPr>
        <p:spPr bwMode="auto">
          <a:xfrm>
            <a:off x="6656995" y="5712836"/>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0" name="Rectangle 1028"/>
          <p:cNvSpPr>
            <a:spLocks noChangeArrowheads="1"/>
          </p:cNvSpPr>
          <p:nvPr/>
        </p:nvSpPr>
        <p:spPr bwMode="auto">
          <a:xfrm>
            <a:off x="5843952" y="5724362"/>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61" name="Line 1048"/>
          <p:cNvSpPr>
            <a:spLocks noChangeShapeType="1"/>
          </p:cNvSpPr>
          <p:nvPr/>
        </p:nvSpPr>
        <p:spPr bwMode="auto">
          <a:xfrm>
            <a:off x="6231450" y="4983843"/>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2" name="Rectangle 1037"/>
          <p:cNvSpPr>
            <a:spLocks noChangeArrowheads="1"/>
          </p:cNvSpPr>
          <p:nvPr/>
        </p:nvSpPr>
        <p:spPr bwMode="auto">
          <a:xfrm>
            <a:off x="6073579" y="6343393"/>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63" name="Line 1048"/>
          <p:cNvSpPr>
            <a:spLocks noChangeShapeType="1"/>
          </p:cNvSpPr>
          <p:nvPr/>
        </p:nvSpPr>
        <p:spPr bwMode="auto">
          <a:xfrm>
            <a:off x="6222281" y="6033933"/>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4" name="Rectangle 1039"/>
          <p:cNvSpPr>
            <a:spLocks noChangeArrowheads="1"/>
          </p:cNvSpPr>
          <p:nvPr/>
        </p:nvSpPr>
        <p:spPr bwMode="auto">
          <a:xfrm>
            <a:off x="7184971" y="5252749"/>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65" name="Line 1050"/>
          <p:cNvSpPr>
            <a:spLocks noChangeShapeType="1"/>
          </p:cNvSpPr>
          <p:nvPr/>
        </p:nvSpPr>
        <p:spPr bwMode="auto">
          <a:xfrm>
            <a:off x="7315893" y="4983584"/>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6" name="Rectangle 1039"/>
          <p:cNvSpPr>
            <a:spLocks noChangeArrowheads="1"/>
          </p:cNvSpPr>
          <p:nvPr/>
        </p:nvSpPr>
        <p:spPr bwMode="auto">
          <a:xfrm>
            <a:off x="8229600" y="5245906"/>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67" name="Line 1050"/>
          <p:cNvSpPr>
            <a:spLocks noChangeShapeType="1"/>
          </p:cNvSpPr>
          <p:nvPr/>
        </p:nvSpPr>
        <p:spPr bwMode="auto">
          <a:xfrm>
            <a:off x="8360522" y="497674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8" name="TextBox 67"/>
          <p:cNvSpPr txBox="1"/>
          <p:nvPr/>
        </p:nvSpPr>
        <p:spPr>
          <a:xfrm>
            <a:off x="6073579" y="3427694"/>
            <a:ext cx="1888602" cy="400110"/>
          </a:xfrm>
          <a:prstGeom prst="rect">
            <a:avLst/>
          </a:prstGeom>
          <a:noFill/>
        </p:spPr>
        <p:txBody>
          <a:bodyPr wrap="square" rtlCol="0">
            <a:spAutoFit/>
          </a:bodyPr>
          <a:lstStyle/>
          <a:p>
            <a:pPr algn="ctr" eaLnBrk="1" hangingPunct="1">
              <a:defRPr/>
            </a:pPr>
            <a:r>
              <a:rPr lang="en-US" sz="2000" dirty="0">
                <a:solidFill>
                  <a:schemeClr val="accent1"/>
                </a:solidFill>
                <a:latin typeface="Courier New"/>
                <a:cs typeface="Courier New"/>
              </a:rPr>
              <a:t>2+3+4</a:t>
            </a:r>
            <a:endParaRPr lang="mr-IN" sz="2000" b="1" dirty="0">
              <a:solidFill>
                <a:srgbClr val="FF0000"/>
              </a:solidFill>
              <a:latin typeface="Courier New"/>
              <a:cs typeface="Courier New"/>
            </a:endParaRPr>
          </a:p>
        </p:txBody>
      </p:sp>
      <p:sp>
        <p:nvSpPr>
          <p:cNvPr id="69" name="TextBox 68"/>
          <p:cNvSpPr txBox="1"/>
          <p:nvPr/>
        </p:nvSpPr>
        <p:spPr>
          <a:xfrm>
            <a:off x="936432" y="3431862"/>
            <a:ext cx="1888602" cy="400110"/>
          </a:xfrm>
          <a:prstGeom prst="rect">
            <a:avLst/>
          </a:prstGeom>
          <a:noFill/>
        </p:spPr>
        <p:txBody>
          <a:bodyPr wrap="square" rtlCol="0">
            <a:spAutoFit/>
          </a:bodyPr>
          <a:lstStyle/>
          <a:p>
            <a:pPr algn="ctr" eaLnBrk="1" hangingPunct="1">
              <a:defRPr/>
            </a:pPr>
            <a:r>
              <a:rPr lang="en-US" sz="2000" dirty="0">
                <a:solidFill>
                  <a:schemeClr val="accent1"/>
                </a:solidFill>
                <a:latin typeface="Courier New"/>
                <a:cs typeface="Courier New"/>
              </a:rPr>
              <a:t>2+3+4</a:t>
            </a:r>
            <a:endParaRPr lang="mr-IN" sz="2000" b="1" dirty="0">
              <a:solidFill>
                <a:srgbClr val="FF0000"/>
              </a:solidFill>
              <a:latin typeface="Courier New"/>
              <a:cs typeface="Courier New"/>
            </a:endParaRPr>
          </a:p>
        </p:txBody>
      </p:sp>
    </p:spTree>
    <p:extLst>
      <p:ext uri="{BB962C8B-B14F-4D97-AF65-F5344CB8AC3E}">
        <p14:creationId xmlns:p14="http://schemas.microsoft.com/office/powerpoint/2010/main" val="142631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36" grpId="0"/>
      <p:bldP spid="37" grpId="0" animBg="1"/>
      <p:bldP spid="38" grpId="0"/>
      <p:bldP spid="42" grpId="0"/>
      <p:bldP spid="45" grpId="0"/>
      <p:bldP spid="48" grpId="0" animBg="1"/>
      <p:bldP spid="51" grpId="0"/>
      <p:bldP spid="52" grpId="0" animBg="1"/>
      <p:bldP spid="55" grpId="0"/>
      <p:bldP spid="56" grpId="0" animBg="1"/>
      <p:bldP spid="57" grpId="0"/>
      <p:bldP spid="58" grpId="0" animBg="1"/>
      <p:bldP spid="30" grpId="0"/>
      <p:bldP spid="31" grpId="0"/>
      <p:bldP spid="32" grpId="0"/>
      <p:bldP spid="39" grpId="0" animBg="1"/>
      <p:bldP spid="40" grpId="0" animBg="1"/>
      <p:bldP spid="41" grpId="0" animBg="1"/>
      <p:bldP spid="43" grpId="0" animBg="1"/>
      <p:bldP spid="44" grpId="0" animBg="1"/>
      <p:bldP spid="46" grpId="0" animBg="1"/>
      <p:bldP spid="47" grpId="0"/>
      <p:bldP spid="49" grpId="0"/>
      <p:bldP spid="50" grpId="0"/>
      <p:bldP spid="53" grpId="0" animBg="1"/>
      <p:bldP spid="54" grpId="0"/>
      <p:bldP spid="59" grpId="0"/>
      <p:bldP spid="60" grpId="0"/>
      <p:bldP spid="61" grpId="0" animBg="1"/>
      <p:bldP spid="62" grpId="0"/>
      <p:bldP spid="63" grpId="0" animBg="1"/>
      <p:bldP spid="64" grpId="0"/>
      <p:bldP spid="65" grpId="0" animBg="1"/>
      <p:bldP spid="66" grpId="0"/>
      <p:bldP spid="67" grpId="0" animBg="1"/>
      <p:bldP spid="68" grpId="0"/>
      <p:bldP spid="6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27"/>
          <p:cNvSpPr txBox="1">
            <a:spLocks noChangeArrowheads="1"/>
          </p:cNvSpPr>
          <p:nvPr/>
        </p:nvSpPr>
        <p:spPr bwMode="auto">
          <a:xfrm>
            <a:off x="484011" y="868430"/>
            <a:ext cx="7886700" cy="168285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0488" tIns="44450" rIns="90488" bIns="44450" numCol="1" rtlCol="0" anchor="t" anchorCtr="0" compatLnSpc="1">
            <a:prstTxWarp prst="textNoShape">
              <a:avLst/>
            </a:prstTxWarp>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fontAlgn="auto">
              <a:spcAft>
                <a:spcPts val="0"/>
              </a:spcAft>
              <a:buFontTx/>
              <a:buNone/>
              <a:defRPr/>
            </a:pPr>
            <a:r>
              <a:rPr lang="en-AU" sz="1600" b="1" dirty="0">
                <a:solidFill>
                  <a:schemeClr val="tx2"/>
                </a:solidFill>
                <a:latin typeface="Courier New"/>
                <a:cs typeface="Courier New"/>
              </a:rPr>
              <a:t>&lt;sentence&gt;</a:t>
            </a:r>
            <a:r>
              <a:rPr lang="en-AU" sz="1600" b="1" dirty="0">
                <a:solidFill>
                  <a:srgbClr val="7030A0"/>
                </a:solidFill>
                <a:latin typeface="Courier New"/>
                <a:cs typeface="Courier New"/>
              </a:rPr>
              <a:t>    </a:t>
            </a:r>
            <a:r>
              <a:rPr lang="en-AU" sz="1600" dirty="0">
                <a:solidFill>
                  <a:srgbClr val="7030A0"/>
                </a:solidFill>
                <a:latin typeface="Courier New"/>
                <a:cs typeface="Courier New"/>
              </a:rPr>
              <a:t>::= </a:t>
            </a:r>
            <a:r>
              <a:rPr lang="en-AU" sz="1600" dirty="0">
                <a:solidFill>
                  <a:schemeClr val="tx2"/>
                </a:solidFill>
                <a:latin typeface="Courier New"/>
                <a:cs typeface="Courier New"/>
              </a:rPr>
              <a:t>&lt;noun-phrase&gt;&lt;verb-phrase&gt;</a:t>
            </a:r>
            <a:r>
              <a:rPr lang="en-AU" sz="1600" dirty="0">
                <a:solidFill>
                  <a:schemeClr val="accent3">
                    <a:lumMod val="75000"/>
                  </a:schemeClr>
                </a:solidFill>
                <a:latin typeface="Courier New"/>
                <a:cs typeface="Courier New"/>
              </a:rPr>
              <a:t>.</a:t>
            </a:r>
          </a:p>
          <a:p>
            <a:pPr lvl="1" fontAlgn="auto">
              <a:spcAft>
                <a:spcPts val="0"/>
              </a:spcAft>
              <a:buFontTx/>
              <a:buNone/>
              <a:defRPr/>
            </a:pPr>
            <a:r>
              <a:rPr lang="en-AU" sz="1600" dirty="0">
                <a:solidFill>
                  <a:schemeClr val="tx2"/>
                </a:solidFill>
                <a:latin typeface="Courier New"/>
                <a:cs typeface="Courier New"/>
              </a:rPr>
              <a:t>&lt;noun-phrase&gt;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&lt;article&gt;&lt;noun&gt;</a:t>
            </a:r>
          </a:p>
          <a:p>
            <a:pPr lvl="1" fontAlgn="auto">
              <a:spcAft>
                <a:spcPts val="0"/>
              </a:spcAft>
              <a:buFontTx/>
              <a:buNone/>
              <a:defRPr/>
            </a:pPr>
            <a:r>
              <a:rPr lang="en-AU" sz="1600" dirty="0">
                <a:solidFill>
                  <a:schemeClr val="tx2"/>
                </a:solidFill>
                <a:latin typeface="Courier New"/>
                <a:cs typeface="Courier New"/>
              </a:rPr>
              <a:t>&lt;article&gt;     </a:t>
            </a:r>
            <a:r>
              <a:rPr lang="en-AU" sz="1600" dirty="0">
                <a:solidFill>
                  <a:srgbClr val="7030A0"/>
                </a:solidFill>
                <a:latin typeface="Courier New"/>
                <a:cs typeface="Courier New"/>
              </a:rPr>
              <a:t>::= </a:t>
            </a:r>
            <a:r>
              <a:rPr lang="en-AU" sz="1600" dirty="0">
                <a:solidFill>
                  <a:srgbClr val="C00000"/>
                </a:solidFill>
                <a:latin typeface="Courier New"/>
                <a:cs typeface="Courier New"/>
              </a:rPr>
              <a:t>a</a:t>
            </a:r>
            <a:r>
              <a:rPr lang="en-AU" sz="1600" dirty="0">
                <a:solidFill>
                  <a:srgbClr val="7030A0"/>
                </a:solidFill>
                <a:latin typeface="Courier New"/>
                <a:cs typeface="Courier New"/>
              </a:rPr>
              <a:t> | </a:t>
            </a:r>
            <a:r>
              <a:rPr lang="en-AU" sz="1600" dirty="0">
                <a:solidFill>
                  <a:srgbClr val="C00000"/>
                </a:solidFill>
                <a:latin typeface="Courier New"/>
                <a:cs typeface="Courier New"/>
              </a:rPr>
              <a:t>an</a:t>
            </a:r>
            <a:r>
              <a:rPr lang="en-AU" sz="1600" dirty="0">
                <a:solidFill>
                  <a:srgbClr val="7030A0"/>
                </a:solidFill>
                <a:latin typeface="Courier New"/>
                <a:cs typeface="Courier New"/>
              </a:rPr>
              <a:t> | </a:t>
            </a:r>
            <a:r>
              <a:rPr lang="en-AU" sz="1600" dirty="0">
                <a:solidFill>
                  <a:srgbClr val="C00000"/>
                </a:solidFill>
                <a:latin typeface="Courier New"/>
                <a:cs typeface="Courier New"/>
              </a:rPr>
              <a:t>the</a:t>
            </a:r>
          </a:p>
          <a:p>
            <a:pPr lvl="1" fontAlgn="auto">
              <a:spcAft>
                <a:spcPts val="0"/>
              </a:spcAft>
              <a:buFontTx/>
              <a:buNone/>
              <a:defRPr/>
            </a:pPr>
            <a:r>
              <a:rPr lang="en-AU" sz="1600" dirty="0">
                <a:solidFill>
                  <a:schemeClr val="tx2"/>
                </a:solidFill>
                <a:latin typeface="Courier New"/>
                <a:cs typeface="Courier New"/>
              </a:rPr>
              <a:t>&lt;noun&gt;        </a:t>
            </a:r>
            <a:r>
              <a:rPr lang="en-AU" sz="1600" dirty="0">
                <a:solidFill>
                  <a:srgbClr val="7030A0"/>
                </a:solidFill>
                <a:latin typeface="Courier New"/>
                <a:cs typeface="Courier New"/>
              </a:rPr>
              <a:t>::= </a:t>
            </a:r>
            <a:r>
              <a:rPr lang="en-AU" sz="1600" dirty="0">
                <a:solidFill>
                  <a:srgbClr val="C00000"/>
                </a:solidFill>
                <a:latin typeface="Courier New"/>
                <a:cs typeface="Courier New"/>
              </a:rPr>
              <a:t>man</a:t>
            </a:r>
            <a:r>
              <a:rPr lang="en-AU" sz="1600" dirty="0">
                <a:solidFill>
                  <a:srgbClr val="7030A0"/>
                </a:solidFill>
                <a:latin typeface="Courier New"/>
                <a:cs typeface="Courier New"/>
              </a:rPr>
              <a:t> | </a:t>
            </a:r>
            <a:r>
              <a:rPr lang="en-AU" sz="1600" dirty="0">
                <a:solidFill>
                  <a:srgbClr val="C00000"/>
                </a:solidFill>
                <a:latin typeface="Courier New"/>
                <a:cs typeface="Courier New"/>
              </a:rPr>
              <a:t>apple</a:t>
            </a:r>
            <a:r>
              <a:rPr lang="en-AU" sz="1600" dirty="0">
                <a:solidFill>
                  <a:srgbClr val="7030A0"/>
                </a:solidFill>
                <a:latin typeface="Courier New"/>
                <a:cs typeface="Courier New"/>
              </a:rPr>
              <a:t> |</a:t>
            </a:r>
            <a:r>
              <a:rPr lang="en-AU" sz="1600" dirty="0">
                <a:solidFill>
                  <a:srgbClr val="C00000"/>
                </a:solidFill>
                <a:latin typeface="Courier New"/>
                <a:cs typeface="Courier New"/>
              </a:rPr>
              <a:t> worm </a:t>
            </a:r>
            <a:r>
              <a:rPr lang="en-AU" sz="1600" dirty="0">
                <a:solidFill>
                  <a:srgbClr val="7030A0"/>
                </a:solidFill>
                <a:latin typeface="Courier New"/>
                <a:cs typeface="Courier New"/>
              </a:rPr>
              <a:t>| </a:t>
            </a:r>
            <a:r>
              <a:rPr lang="en-AU" sz="1600" dirty="0">
                <a:solidFill>
                  <a:srgbClr val="C00000"/>
                </a:solidFill>
                <a:latin typeface="Courier New"/>
                <a:cs typeface="Courier New"/>
              </a:rPr>
              <a:t>penguin</a:t>
            </a:r>
          </a:p>
          <a:p>
            <a:pPr lvl="1" fontAlgn="auto">
              <a:spcAft>
                <a:spcPts val="0"/>
              </a:spcAft>
              <a:buFontTx/>
              <a:buNone/>
              <a:defRPr/>
            </a:pPr>
            <a:r>
              <a:rPr lang="en-AU" sz="1600" dirty="0">
                <a:solidFill>
                  <a:schemeClr val="tx2"/>
                </a:solidFill>
                <a:latin typeface="Courier New"/>
                <a:cs typeface="Courier New"/>
              </a:rPr>
              <a:t>&lt;verb-phrase&gt;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chemeClr val="tx2"/>
                </a:solidFill>
                <a:latin typeface="Courier New"/>
                <a:cs typeface="Courier New"/>
              </a:rPr>
              <a:t>&lt;verb&gt;&lt;noun-phrase&gt;</a:t>
            </a:r>
          </a:p>
          <a:p>
            <a:pPr lvl="1" fontAlgn="auto">
              <a:spcAft>
                <a:spcPts val="0"/>
              </a:spcAft>
              <a:buFontTx/>
              <a:buNone/>
              <a:defRPr/>
            </a:pPr>
            <a:r>
              <a:rPr lang="en-AU" sz="1600" dirty="0">
                <a:solidFill>
                  <a:schemeClr val="tx2"/>
                </a:solidFill>
                <a:latin typeface="Courier New"/>
                <a:cs typeface="Courier New"/>
              </a:rPr>
              <a:t>&lt;verb&gt;        </a:t>
            </a:r>
            <a:r>
              <a:rPr lang="en-AU" sz="1600" dirty="0">
                <a:solidFill>
                  <a:srgbClr val="7030A0"/>
                </a:solidFill>
                <a:latin typeface="Courier New"/>
                <a:cs typeface="Courier New"/>
              </a:rPr>
              <a:t>::= </a:t>
            </a:r>
            <a:r>
              <a:rPr lang="en-AU" sz="1600" dirty="0">
                <a:solidFill>
                  <a:srgbClr val="C00000"/>
                </a:solidFill>
                <a:latin typeface="Courier New"/>
                <a:cs typeface="Courier New"/>
              </a:rPr>
              <a:t>eats</a:t>
            </a:r>
            <a:r>
              <a:rPr lang="en-AU" sz="1600" dirty="0">
                <a:solidFill>
                  <a:srgbClr val="7030A0"/>
                </a:solidFill>
                <a:latin typeface="Courier New"/>
                <a:cs typeface="Courier New"/>
              </a:rPr>
              <a:t> | </a:t>
            </a:r>
            <a:r>
              <a:rPr lang="en-AU" sz="1600" dirty="0">
                <a:solidFill>
                  <a:srgbClr val="C00000"/>
                </a:solidFill>
                <a:latin typeface="Courier New"/>
                <a:cs typeface="Courier New"/>
              </a:rPr>
              <a:t>throws</a:t>
            </a:r>
            <a:r>
              <a:rPr lang="en-AU" sz="1600" dirty="0">
                <a:solidFill>
                  <a:srgbClr val="7030A0"/>
                </a:solidFill>
                <a:latin typeface="Courier New"/>
                <a:cs typeface="Courier New"/>
              </a:rPr>
              <a:t> | </a:t>
            </a:r>
            <a:r>
              <a:rPr lang="en-AU" sz="1600" dirty="0">
                <a:solidFill>
                  <a:srgbClr val="C00000"/>
                </a:solidFill>
                <a:latin typeface="Courier New"/>
                <a:cs typeface="Courier New"/>
              </a:rPr>
              <a:t>sees</a:t>
            </a:r>
            <a:r>
              <a:rPr lang="en-AU" sz="1600" dirty="0">
                <a:solidFill>
                  <a:srgbClr val="7030A0"/>
                </a:solidFill>
                <a:latin typeface="Courier New"/>
                <a:cs typeface="Courier New"/>
              </a:rPr>
              <a:t> | </a:t>
            </a:r>
            <a:r>
              <a:rPr lang="en-AU" sz="1600" dirty="0">
                <a:solidFill>
                  <a:srgbClr val="C00000"/>
                </a:solidFill>
                <a:latin typeface="Courier New"/>
                <a:cs typeface="Courier New"/>
              </a:rPr>
              <a:t>is</a:t>
            </a:r>
          </a:p>
        </p:txBody>
      </p:sp>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812800" y="2551289"/>
            <a:ext cx="7755467" cy="461665"/>
          </a:xfrm>
          <a:prstGeom prst="rect">
            <a:avLst/>
          </a:prstGeom>
          <a:noFill/>
        </p:spPr>
        <p:txBody>
          <a:bodyPr wrap="square" rtlCol="0">
            <a:spAutoFit/>
          </a:bodyPr>
          <a:lstStyle/>
          <a:p>
            <a:r>
              <a:rPr lang="en-US" dirty="0">
                <a:solidFill>
                  <a:srgbClr val="000000"/>
                </a:solidFill>
              </a:rPr>
              <a:t>Design a parse tree for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1027288" y="3012954"/>
            <a:ext cx="5147734" cy="461665"/>
          </a:xfrm>
          <a:prstGeom prst="rect">
            <a:avLst/>
          </a:prstGeom>
          <a:noFill/>
        </p:spPr>
        <p:txBody>
          <a:bodyPr wrap="square" rtlCol="0">
            <a:spAutoFit/>
          </a:bodyPr>
          <a:lstStyle/>
          <a:p>
            <a:r>
              <a:rPr lang="en-AU" dirty="0">
                <a:solidFill>
                  <a:srgbClr val="C00000"/>
                </a:solidFill>
                <a:latin typeface="Courier New"/>
                <a:cs typeface="Courier New"/>
              </a:rPr>
              <a:t>a man throws a penguin.</a:t>
            </a:r>
            <a:endParaRPr lang="en-US" dirty="0"/>
          </a:p>
        </p:txBody>
      </p:sp>
    </p:spTree>
    <p:extLst>
      <p:ext uri="{BB962C8B-B14F-4D97-AF65-F5344CB8AC3E}">
        <p14:creationId xmlns:p14="http://schemas.microsoft.com/office/powerpoint/2010/main" val="27706609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Design a parse tree for the following sentence?</a:t>
            </a:r>
          </a:p>
        </p:txBody>
      </p:sp>
      <p:sp>
        <p:nvSpPr>
          <p:cNvPr id="7" name="TextBox 6">
            <a:extLst>
              <a:ext uri="{FF2B5EF4-FFF2-40B4-BE49-F238E27FC236}">
                <a16:creationId xmlns:a16="http://schemas.microsoft.com/office/drawing/2014/main" id="{B0349CA3-091D-D141-850E-D0BB9C24920B}"/>
              </a:ext>
            </a:extLst>
          </p:cNvPr>
          <p:cNvSpPr txBox="1"/>
          <p:nvPr/>
        </p:nvSpPr>
        <p:spPr>
          <a:xfrm>
            <a:off x="380144" y="2312424"/>
            <a:ext cx="5147734" cy="461665"/>
          </a:xfrm>
          <a:prstGeom prst="rect">
            <a:avLst/>
          </a:prstGeom>
          <a:noFill/>
        </p:spPr>
        <p:txBody>
          <a:bodyPr wrap="square" rtlCol="0">
            <a:spAutoFit/>
          </a:bodyPr>
          <a:lstStyle/>
          <a:p>
            <a:r>
              <a:rPr lang="en-AU" dirty="0" err="1">
                <a:solidFill>
                  <a:srgbClr val="C00000"/>
                </a:solidFill>
                <a:latin typeface="Courier New"/>
                <a:cs typeface="Courier New"/>
              </a:rPr>
              <a:t>int</a:t>
            </a:r>
            <a:r>
              <a:rPr lang="en-AU" dirty="0">
                <a:solidFill>
                  <a:srgbClr val="C00000"/>
                </a:solidFill>
                <a:latin typeface="Courier New"/>
                <a:cs typeface="Courier New"/>
              </a:rPr>
              <a:t> -&gt; float -&gt; bool -&gt; </a:t>
            </a:r>
            <a:r>
              <a:rPr lang="en-AU" dirty="0" err="1">
                <a:solidFill>
                  <a:srgbClr val="C00000"/>
                </a:solidFill>
                <a:latin typeface="Courier New"/>
                <a:cs typeface="Courier New"/>
              </a:rPr>
              <a:t>int</a:t>
            </a:r>
            <a:endParaRPr lang="en-US" dirty="0"/>
          </a:p>
        </p:txBody>
      </p:sp>
      <p:sp>
        <p:nvSpPr>
          <p:cNvPr id="9" name="TextBox 8">
            <a:extLst>
              <a:ext uri="{FF2B5EF4-FFF2-40B4-BE49-F238E27FC236}">
                <a16:creationId xmlns:a16="http://schemas.microsoft.com/office/drawing/2014/main" id="{B64E2C72-3247-D640-AEA7-408D860CC0FE}"/>
              </a:ext>
            </a:extLst>
          </p:cNvPr>
          <p:cNvSpPr txBox="1"/>
          <p:nvPr/>
        </p:nvSpPr>
        <p:spPr>
          <a:xfrm>
            <a:off x="-169925" y="868430"/>
            <a:ext cx="8986837" cy="1200329"/>
          </a:xfrm>
          <a:prstGeom prst="rect">
            <a:avLst/>
          </a:prstGeom>
          <a:noFill/>
        </p:spPr>
        <p:txBody>
          <a:bodyPr wrap="square" rtlCol="0">
            <a:spAutoFit/>
          </a:bodyPr>
          <a:lstStyle/>
          <a:p>
            <a:pPr lvl="1" eaLnBrk="1" hangingPunct="1">
              <a:defRPr/>
            </a:pPr>
            <a:r>
              <a:rPr lang="mr-IN" b="1" dirty="0">
                <a:solidFill>
                  <a:schemeClr val="tx1">
                    <a:lumMod val="50000"/>
                  </a:schemeClr>
                </a:solidFill>
                <a:latin typeface="Courier New"/>
                <a:cs typeface="Courier New"/>
              </a:rPr>
              <a:t>&lt;</a:t>
            </a:r>
            <a:r>
              <a:rPr lang="en-US" b="1" dirty="0" err="1">
                <a:solidFill>
                  <a:schemeClr val="tx1">
                    <a:lumMod val="50000"/>
                  </a:schemeClr>
                </a:solidFill>
                <a:latin typeface="Courier New"/>
                <a:cs typeface="Courier New"/>
              </a:rPr>
              <a:t>funtype</a:t>
            </a:r>
            <a:r>
              <a:rPr lang="mr-IN" b="1"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en-US" dirty="0">
                <a:solidFill>
                  <a:schemeClr val="tx1">
                    <a:lumMod val="50000"/>
                  </a:schemeClr>
                </a:solidFill>
                <a:latin typeface="Courier New"/>
                <a:cs typeface="Courier New"/>
              </a:rPr>
              <a: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-&gt;</a:t>
            </a:r>
            <a:r>
              <a:rPr lang="mr-IN" dirty="0">
                <a:solidFill>
                  <a:schemeClr val="tx1">
                    <a:lumMod val="50000"/>
                  </a:schemeClr>
                </a:solidFill>
                <a:latin typeface="Courier New"/>
                <a:cs typeface="Courier New"/>
              </a:rPr>
              <a:t> &lt;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a:t>
            </a:r>
            <a:endParaRPr lang="en-US" dirty="0">
              <a:solidFill>
                <a:schemeClr val="tx1">
                  <a:lumMod val="50000"/>
                </a:schemeClr>
              </a:solidFill>
              <a:latin typeface="Courier New"/>
              <a:cs typeface="Courier New"/>
            </a:endParaRPr>
          </a:p>
          <a:p>
            <a:pPr lvl="1" eaLnBrk="1" hangingPunct="1">
              <a:defRPr/>
            </a:pPr>
            <a:r>
              <a:rPr lang="en-US" dirty="0">
                <a:solidFill>
                  <a:schemeClr val="tx1">
                    <a:lumMod val="50000"/>
                  </a:schemeClr>
                </a:solidFill>
                <a:latin typeface="Courier New"/>
                <a:cs typeface="Courier New"/>
              </a:rPr>
              <a:t>&lt;type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err="1">
                <a:solidFill>
                  <a:schemeClr val="tx1">
                    <a:lumMod val="50000"/>
                  </a:schemeClr>
                </a:solidFill>
                <a:latin typeface="Courier New"/>
                <a:cs typeface="Courier New"/>
              </a:rPr>
              <a:t>int</a:t>
            </a:r>
            <a:r>
              <a:rPr lang="en-US" dirty="0">
                <a:solidFill>
                  <a:schemeClr val="tx1">
                    <a:lumMod val="50000"/>
                  </a:schemeClr>
                </a:solidFill>
                <a:latin typeface="Courier New"/>
                <a:cs typeface="Courier New"/>
              </a:rPr>
              <a:t> | float | bool</a:t>
            </a:r>
            <a:endParaRPr lang="mr-IN" dirty="0">
              <a:solidFill>
                <a:schemeClr val="tx1">
                  <a:lumMod val="50000"/>
                </a:schemeClr>
              </a:solidFill>
              <a:latin typeface="Courier New"/>
              <a:cs typeface="Courier New"/>
            </a:endParaRPr>
          </a:p>
          <a:p>
            <a:endParaRPr lang="en-US" dirty="0">
              <a:solidFill>
                <a:schemeClr val="tx1">
                  <a:lumMod val="50000"/>
                </a:schemeClr>
              </a:solidFill>
            </a:endParaRPr>
          </a:p>
        </p:txBody>
      </p:sp>
    </p:spTree>
    <p:extLst>
      <p:ext uri="{BB962C8B-B14F-4D97-AF65-F5344CB8AC3E}">
        <p14:creationId xmlns:p14="http://schemas.microsoft.com/office/powerpoint/2010/main" val="44579129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1316736"/>
            <a:ext cx="6471550" cy="868430"/>
          </a:xfrm>
        </p:spPr>
        <p:txBody>
          <a:bodyPr>
            <a:noAutofit/>
          </a:bodyPr>
          <a:lstStyle/>
          <a:p>
            <a:r>
              <a:rPr lang="en-US" sz="4000" dirty="0"/>
              <a:t>Pure Interpretation</a:t>
            </a:r>
          </a:p>
        </p:txBody>
      </p:sp>
      <p:sp>
        <p:nvSpPr>
          <p:cNvPr id="8" name="Footer Placeholder 2"/>
          <p:cNvSpPr>
            <a:spLocks noGrp="1"/>
          </p:cNvSpPr>
          <p:nvPr>
            <p:ph type="ftr" sz="quarter" idx="11"/>
          </p:nvPr>
        </p:nvSpPr>
        <p:spPr>
          <a:xfrm>
            <a:off x="3124200" y="6492875"/>
            <a:ext cx="2895600" cy="365125"/>
          </a:xfrm>
        </p:spPr>
        <p:txBody>
          <a:bodyPr/>
          <a:lstStyle/>
          <a:p>
            <a:r>
              <a:rPr lang="en-US" sz="1200" dirty="0"/>
              <a:t>© 2015 Elsevier, Inc. All rights reserved.</a:t>
            </a:r>
          </a:p>
        </p:txBody>
      </p:sp>
      <p:pic>
        <p:nvPicPr>
          <p:cNvPr id="3" name="Picture 2"/>
          <p:cNvPicPr>
            <a:picLocks noChangeAspect="1"/>
          </p:cNvPicPr>
          <p:nvPr/>
        </p:nvPicPr>
        <p:blipFill>
          <a:blip r:embed="rId2"/>
          <a:stretch>
            <a:fillRect/>
          </a:stretch>
        </p:blipFill>
        <p:spPr>
          <a:xfrm>
            <a:off x="5486399" y="1573620"/>
            <a:ext cx="3167896" cy="465708"/>
          </a:xfrm>
          <a:prstGeom prst="rect">
            <a:avLst/>
          </a:prstGeom>
          <a:ln>
            <a:solidFill>
              <a:schemeClr val="accent1"/>
            </a:solidFill>
          </a:ln>
        </p:spPr>
      </p:pic>
      <p:pic>
        <p:nvPicPr>
          <p:cNvPr id="9" name="Picture 8" descr="u01-01b-978012410409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18284" y="3678865"/>
            <a:ext cx="8430619" cy="1095154"/>
          </a:xfrm>
          <a:prstGeom prst="rect">
            <a:avLst/>
          </a:prstGeom>
          <a:noFill/>
          <a:ln>
            <a:noFill/>
          </a:ln>
        </p:spPr>
      </p:pic>
      <p:sp>
        <p:nvSpPr>
          <p:cNvPr id="4" name="Rectangle 3"/>
          <p:cNvSpPr/>
          <p:nvPr/>
        </p:nvSpPr>
        <p:spPr>
          <a:xfrm>
            <a:off x="1688374" y="5067389"/>
            <a:ext cx="5890437" cy="1200329"/>
          </a:xfrm>
          <a:prstGeom prst="rect">
            <a:avLst/>
          </a:prstGeom>
          <a:ln>
            <a:solidFill>
              <a:schemeClr val="bg2">
                <a:lumMod val="50000"/>
              </a:schemeClr>
            </a:solidFill>
          </a:ln>
        </p:spPr>
        <p:txBody>
          <a:bodyPr wrap="square">
            <a:spAutoFit/>
          </a:bodyPr>
          <a:lstStyle/>
          <a:p>
            <a:r>
              <a:rPr lang="en-US" dirty="0">
                <a:solidFill>
                  <a:schemeClr val="tx1">
                    <a:lumMod val="50000"/>
                  </a:schemeClr>
                </a:solidFill>
                <a:latin typeface="Helvetica Light" charset="0"/>
                <a:ea typeface="Helvetica Light" charset="0"/>
                <a:cs typeface="Helvetica Light" charset="0"/>
              </a:rPr>
              <a:t>An interpreter is a </a:t>
            </a:r>
            <a:r>
              <a:rPr lang="en-US" dirty="0">
                <a:solidFill>
                  <a:schemeClr val="tx2"/>
                </a:solidFill>
                <a:latin typeface="Helvetica Light" charset="0"/>
                <a:ea typeface="Helvetica Light" charset="0"/>
                <a:cs typeface="Helvetica Light" charset="0"/>
              </a:rPr>
              <a:t>program</a:t>
            </a:r>
            <a:r>
              <a:rPr lang="en-US" dirty="0">
                <a:solidFill>
                  <a:schemeClr val="tx1">
                    <a:lumMod val="50000"/>
                  </a:schemeClr>
                </a:solidFill>
                <a:latin typeface="Helvetica Light" charset="0"/>
                <a:ea typeface="Helvetica Light" charset="0"/>
                <a:cs typeface="Helvetica Light" charset="0"/>
              </a:rPr>
              <a:t> that accepts a </a:t>
            </a:r>
            <a:r>
              <a:rPr lang="en-US" dirty="0">
                <a:solidFill>
                  <a:schemeClr val="accent3">
                    <a:lumMod val="75000"/>
                  </a:schemeClr>
                </a:solidFill>
                <a:latin typeface="Helvetica Light" charset="0"/>
                <a:ea typeface="Helvetica Light" charset="0"/>
                <a:cs typeface="Helvetica Light" charset="0"/>
              </a:rPr>
              <a:t>source program </a:t>
            </a:r>
            <a:r>
              <a:rPr lang="en-US" dirty="0">
                <a:solidFill>
                  <a:schemeClr val="tx1">
                    <a:lumMod val="50000"/>
                  </a:schemeClr>
                </a:solidFill>
                <a:latin typeface="Helvetica Light" charset="0"/>
                <a:ea typeface="Helvetica Light" charset="0"/>
                <a:cs typeface="Helvetica Light" charset="0"/>
              </a:rPr>
              <a:t>and its input and runs it immediately to produce the output.</a:t>
            </a:r>
          </a:p>
        </p:txBody>
      </p:sp>
      <p:sp>
        <p:nvSpPr>
          <p:cNvPr id="7" name="Rounded Rectangle 6"/>
          <p:cNvSpPr/>
          <p:nvPr/>
        </p:nvSpPr>
        <p:spPr>
          <a:xfrm>
            <a:off x="3451162" y="3528148"/>
            <a:ext cx="3424317" cy="124587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9880" y="3560815"/>
            <a:ext cx="2416238" cy="625638"/>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Tree>
    <p:extLst>
      <p:ext uri="{BB962C8B-B14F-4D97-AF65-F5344CB8AC3E}">
        <p14:creationId xmlns:p14="http://schemas.microsoft.com/office/powerpoint/2010/main" val="199272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Is this grammar </a:t>
            </a:r>
            <a:r>
              <a:rPr lang="en-US" dirty="0" err="1">
                <a:solidFill>
                  <a:srgbClr val="000000"/>
                </a:solidFill>
              </a:rPr>
              <a:t>ambigous</a:t>
            </a:r>
            <a:r>
              <a:rPr lang="en-US" dirty="0">
                <a:solidFill>
                  <a:srgbClr val="000000"/>
                </a:solidFill>
              </a:rPr>
              <a:t>? Show why?</a:t>
            </a:r>
          </a:p>
        </p:txBody>
      </p:sp>
      <p:sp>
        <p:nvSpPr>
          <p:cNvPr id="9" name="TextBox 8">
            <a:extLst>
              <a:ext uri="{FF2B5EF4-FFF2-40B4-BE49-F238E27FC236}">
                <a16:creationId xmlns:a16="http://schemas.microsoft.com/office/drawing/2014/main" id="{B64E2C72-3247-D640-AEA7-408D860CC0FE}"/>
              </a:ext>
            </a:extLst>
          </p:cNvPr>
          <p:cNvSpPr txBox="1"/>
          <p:nvPr/>
        </p:nvSpPr>
        <p:spPr>
          <a:xfrm>
            <a:off x="-79614" y="868430"/>
            <a:ext cx="8986837" cy="1200329"/>
          </a:xfrm>
          <a:prstGeom prst="rect">
            <a:avLst/>
          </a:prstGeom>
          <a:noFill/>
        </p:spPr>
        <p:txBody>
          <a:bodyPr wrap="square" rtlCol="0">
            <a:spAutoFit/>
          </a:bodyPr>
          <a:lstStyle/>
          <a:p>
            <a:pPr lvl="1" eaLnBrk="1" hangingPunct="1">
              <a:defRPr/>
            </a:pPr>
            <a:r>
              <a:rPr lang="mr-IN" b="1" dirty="0">
                <a:solidFill>
                  <a:schemeClr val="tx1">
                    <a:lumMod val="50000"/>
                  </a:schemeClr>
                </a:solidFill>
                <a:latin typeface="Courier New"/>
                <a:cs typeface="Courier New"/>
              </a:rPr>
              <a:t>&lt;</a:t>
            </a:r>
            <a:r>
              <a:rPr lang="en-US" b="1" dirty="0" err="1">
                <a:solidFill>
                  <a:schemeClr val="tx1">
                    <a:lumMod val="50000"/>
                  </a:schemeClr>
                </a:solidFill>
                <a:latin typeface="Courier New"/>
                <a:cs typeface="Courier New"/>
              </a:rPr>
              <a:t>funtype</a:t>
            </a:r>
            <a:r>
              <a:rPr lang="mr-IN" b="1"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en-US" dirty="0">
                <a:solidFill>
                  <a:schemeClr val="tx1">
                    <a:lumMod val="50000"/>
                  </a:schemeClr>
                </a:solidFill>
                <a:latin typeface="Courier New"/>
                <a:cs typeface="Courier New"/>
              </a:rPr>
              <a: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-&gt;</a:t>
            </a:r>
            <a:r>
              <a:rPr lang="mr-IN" dirty="0">
                <a:solidFill>
                  <a:schemeClr val="tx1">
                    <a:lumMod val="50000"/>
                  </a:schemeClr>
                </a:solidFill>
                <a:latin typeface="Courier New"/>
                <a:cs typeface="Courier New"/>
              </a:rPr>
              <a:t> &lt;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a:t>
            </a:r>
            <a:endParaRPr lang="en-US" dirty="0">
              <a:solidFill>
                <a:schemeClr val="tx1">
                  <a:lumMod val="50000"/>
                </a:schemeClr>
              </a:solidFill>
              <a:latin typeface="Courier New"/>
              <a:cs typeface="Courier New"/>
            </a:endParaRPr>
          </a:p>
          <a:p>
            <a:pPr lvl="1" eaLnBrk="1" hangingPunct="1">
              <a:defRPr/>
            </a:pPr>
            <a:r>
              <a:rPr lang="en-US" dirty="0">
                <a:solidFill>
                  <a:schemeClr val="tx1">
                    <a:lumMod val="50000"/>
                  </a:schemeClr>
                </a:solidFill>
                <a:latin typeface="Courier New"/>
                <a:cs typeface="Courier New"/>
              </a:rPr>
              <a:t>&lt;type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err="1">
                <a:solidFill>
                  <a:schemeClr val="tx1">
                    <a:lumMod val="50000"/>
                  </a:schemeClr>
                </a:solidFill>
                <a:latin typeface="Courier New"/>
                <a:cs typeface="Courier New"/>
              </a:rPr>
              <a:t>int</a:t>
            </a:r>
            <a:r>
              <a:rPr lang="en-US" dirty="0">
                <a:solidFill>
                  <a:schemeClr val="tx1">
                    <a:lumMod val="50000"/>
                  </a:schemeClr>
                </a:solidFill>
                <a:latin typeface="Courier New"/>
                <a:cs typeface="Courier New"/>
              </a:rPr>
              <a:t> | float | bool</a:t>
            </a:r>
            <a:endParaRPr lang="mr-IN" dirty="0">
              <a:solidFill>
                <a:schemeClr val="tx1">
                  <a:lumMod val="50000"/>
                </a:schemeClr>
              </a:solidFill>
              <a:latin typeface="Courier New"/>
              <a:cs typeface="Courier New"/>
            </a:endParaRPr>
          </a:p>
          <a:p>
            <a:endParaRPr lang="en-US" dirty="0">
              <a:solidFill>
                <a:schemeClr val="tx1">
                  <a:lumMod val="50000"/>
                </a:schemeClr>
              </a:solidFill>
            </a:endParaRPr>
          </a:p>
        </p:txBody>
      </p:sp>
    </p:spTree>
    <p:extLst>
      <p:ext uri="{BB962C8B-B14F-4D97-AF65-F5344CB8AC3E}">
        <p14:creationId xmlns:p14="http://schemas.microsoft.com/office/powerpoint/2010/main" val="334512272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Is this grammar </a:t>
            </a:r>
            <a:r>
              <a:rPr lang="en-US" dirty="0" err="1">
                <a:solidFill>
                  <a:srgbClr val="000000"/>
                </a:solidFill>
              </a:rPr>
              <a:t>ambigous</a:t>
            </a:r>
            <a:r>
              <a:rPr lang="en-US" dirty="0">
                <a:solidFill>
                  <a:srgbClr val="000000"/>
                </a:solidFill>
              </a:rPr>
              <a:t>? Show why?</a:t>
            </a:r>
          </a:p>
        </p:txBody>
      </p:sp>
      <p:sp>
        <p:nvSpPr>
          <p:cNvPr id="9" name="TextBox 8">
            <a:extLst>
              <a:ext uri="{FF2B5EF4-FFF2-40B4-BE49-F238E27FC236}">
                <a16:creationId xmlns:a16="http://schemas.microsoft.com/office/drawing/2014/main" id="{B64E2C72-3247-D640-AEA7-408D860CC0FE}"/>
              </a:ext>
            </a:extLst>
          </p:cNvPr>
          <p:cNvSpPr txBox="1"/>
          <p:nvPr/>
        </p:nvSpPr>
        <p:spPr>
          <a:xfrm>
            <a:off x="-79614" y="868430"/>
            <a:ext cx="8986837" cy="830997"/>
          </a:xfrm>
          <a:prstGeom prst="rect">
            <a:avLst/>
          </a:prstGeom>
          <a:noFill/>
        </p:spPr>
        <p:txBody>
          <a:bodyPr wrap="square" rtlCol="0">
            <a:spAutoFit/>
          </a:bodyPr>
          <a:lstStyle/>
          <a:p>
            <a:pPr lvl="1" eaLnBrk="1" hangingPunct="1">
              <a:defRPr/>
            </a:pPr>
            <a:r>
              <a:rPr lang="mr-IN" b="1" dirty="0">
                <a:solidFill>
                  <a:schemeClr val="tx1">
                    <a:lumMod val="50000"/>
                  </a:schemeClr>
                </a:solidFill>
                <a:latin typeface="Courier New"/>
                <a:cs typeface="Courier New"/>
              </a:rPr>
              <a:t>&lt;</a:t>
            </a:r>
            <a:r>
              <a:rPr lang="en-US" b="1" dirty="0" err="1">
                <a:solidFill>
                  <a:schemeClr val="tx1">
                    <a:lumMod val="50000"/>
                  </a:schemeClr>
                </a:solidFill>
                <a:latin typeface="Courier New"/>
                <a:cs typeface="Courier New"/>
              </a:rPr>
              <a:t>prodtype</a:t>
            </a:r>
            <a:r>
              <a:rPr lang="mr-IN" b="1" dirty="0">
                <a:solidFill>
                  <a:schemeClr val="tx1">
                    <a:lumMod val="50000"/>
                  </a:schemeClr>
                </a:solidFill>
                <a:latin typeface="Courier New"/>
                <a:cs typeface="Courier New"/>
              </a:rPr>
              <a:t>&gt;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 </a:t>
            </a:r>
            <a:r>
              <a:rPr lang="en-US" dirty="0" err="1">
                <a:solidFill>
                  <a:schemeClr val="tx1">
                    <a:lumMod val="50000"/>
                  </a:schemeClr>
                </a:solidFill>
                <a:latin typeface="Courier New"/>
                <a:cs typeface="Courier New"/>
              </a:rPr>
              <a:t>int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en-US" dirty="0" err="1">
                <a:solidFill>
                  <a:schemeClr val="tx1">
                    <a:lumMod val="50000"/>
                  </a:schemeClr>
                </a:solidFill>
                <a:latin typeface="Courier New"/>
                <a:cs typeface="Courier New"/>
              </a:rPr>
              <a:t>prodtype</a:t>
            </a:r>
            <a:r>
              <a:rPr lang="mr-IN" dirty="0">
                <a:solidFill>
                  <a:schemeClr val="tx1">
                    <a:lumMod val="50000"/>
                  </a:schemeClr>
                </a:solidFill>
                <a:latin typeface="Courier New"/>
                <a:cs typeface="Courier New"/>
              </a:rPr>
              <a:t>&gt;</a:t>
            </a:r>
            <a:endParaRPr lang="en-US" dirty="0">
              <a:solidFill>
                <a:schemeClr val="tx1">
                  <a:lumMod val="50000"/>
                </a:schemeClr>
              </a:solidFill>
              <a:latin typeface="Courier New"/>
              <a:cs typeface="Courier New"/>
            </a:endParaRPr>
          </a:p>
          <a:p>
            <a:endParaRPr lang="en-US" dirty="0">
              <a:solidFill>
                <a:schemeClr val="tx1">
                  <a:lumMod val="50000"/>
                </a:schemeClr>
              </a:solidFill>
            </a:endParaRPr>
          </a:p>
        </p:txBody>
      </p:sp>
    </p:spTree>
    <p:extLst>
      <p:ext uri="{BB962C8B-B14F-4D97-AF65-F5344CB8AC3E}">
        <p14:creationId xmlns:p14="http://schemas.microsoft.com/office/powerpoint/2010/main" val="263136704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Is this grammar </a:t>
            </a:r>
            <a:r>
              <a:rPr lang="en-US" dirty="0" err="1">
                <a:solidFill>
                  <a:srgbClr val="000000"/>
                </a:solidFill>
              </a:rPr>
              <a:t>ambigous</a:t>
            </a:r>
            <a:r>
              <a:rPr lang="en-US" dirty="0">
                <a:solidFill>
                  <a:srgbClr val="000000"/>
                </a:solidFill>
              </a:rPr>
              <a:t>? Show why?</a:t>
            </a:r>
          </a:p>
        </p:txBody>
      </p:sp>
      <p:sp>
        <p:nvSpPr>
          <p:cNvPr id="2" name="Rectangle 1">
            <a:extLst>
              <a:ext uri="{FF2B5EF4-FFF2-40B4-BE49-F238E27FC236}">
                <a16:creationId xmlns:a16="http://schemas.microsoft.com/office/drawing/2014/main" id="{6D25DCC5-BE40-D94E-B56F-4732787F6698}"/>
              </a:ext>
            </a:extLst>
          </p:cNvPr>
          <p:cNvSpPr/>
          <p:nvPr/>
        </p:nvSpPr>
        <p:spPr>
          <a:xfrm>
            <a:off x="1190978" y="637597"/>
            <a:ext cx="6858000" cy="1200329"/>
          </a:xfrm>
          <a:prstGeom prst="rect">
            <a:avLst/>
          </a:prstGeom>
        </p:spPr>
        <p:txBody>
          <a:bodyPr wrap="square">
            <a:spAutoFit/>
          </a:bodyPr>
          <a:lstStyle/>
          <a:p>
            <a:pPr eaLnBrk="1" hangingPunct="1">
              <a:defRPr/>
            </a:pPr>
            <a:r>
              <a:rPr lang="mr-IN" b="1" dirty="0">
                <a:solidFill>
                  <a:srgbClr val="000000"/>
                </a:solidFill>
                <a:latin typeface="Courier New"/>
                <a:cs typeface="Courier New"/>
              </a:rPr>
              <a:t>&lt;</a:t>
            </a:r>
            <a:r>
              <a:rPr lang="mr-IN" b="1" dirty="0" err="1">
                <a:solidFill>
                  <a:srgbClr val="000000"/>
                </a:solidFill>
                <a:latin typeface="Courier New"/>
                <a:cs typeface="Courier New"/>
              </a:rPr>
              <a:t>expr</a:t>
            </a:r>
            <a:r>
              <a:rPr lang="mr-IN" b="1" dirty="0">
                <a:solidFill>
                  <a:srgbClr val="000000"/>
                </a:solidFill>
                <a:latin typeface="Courier New"/>
                <a:cs typeface="Courier New"/>
              </a:rPr>
              <a:t>&gt; </a:t>
            </a:r>
            <a:r>
              <a:rPr lang="en-US" dirty="0">
                <a:solidFill>
                  <a:srgbClr val="000000"/>
                </a:solidFill>
                <a:latin typeface="Courier New"/>
                <a:cs typeface="Courier New"/>
              </a:rPr>
              <a:t>::=</a:t>
            </a:r>
            <a:r>
              <a:rPr lang="mr-IN" dirty="0">
                <a:solidFill>
                  <a:srgbClr val="000000"/>
                </a:solidFill>
                <a:latin typeface="Courier New"/>
                <a:cs typeface="Courier New"/>
              </a:rPr>
              <a:t> </a:t>
            </a:r>
            <a:r>
              <a:rPr lang="en-US" dirty="0">
                <a:solidFill>
                  <a:srgbClr val="000000"/>
                </a:solidFill>
                <a:latin typeface="Courier New"/>
                <a:cs typeface="Courier New"/>
              </a:rPr>
              <a:t>( </a:t>
            </a:r>
            <a:r>
              <a:rPr lang="mr-IN" dirty="0">
                <a:solidFill>
                  <a:srgbClr val="000000"/>
                </a:solidFill>
                <a:latin typeface="Courier New"/>
                <a:cs typeface="Courier New"/>
              </a:rPr>
              <a:t>&lt;</a:t>
            </a:r>
            <a:r>
              <a:rPr lang="mr-IN" dirty="0" err="1">
                <a:solidFill>
                  <a:srgbClr val="000000"/>
                </a:solidFill>
                <a:latin typeface="Courier New"/>
                <a:cs typeface="Courier New"/>
              </a:rPr>
              <a:t>expr</a:t>
            </a:r>
            <a:r>
              <a:rPr lang="mr-IN" dirty="0">
                <a:solidFill>
                  <a:srgbClr val="000000"/>
                </a:solidFill>
                <a:latin typeface="Courier New"/>
                <a:cs typeface="Courier New"/>
              </a:rPr>
              <a:t>&gt; &lt;</a:t>
            </a:r>
            <a:r>
              <a:rPr lang="mr-IN" dirty="0" err="1">
                <a:solidFill>
                  <a:srgbClr val="000000"/>
                </a:solidFill>
                <a:latin typeface="Courier New"/>
                <a:cs typeface="Courier New"/>
              </a:rPr>
              <a:t>op</a:t>
            </a:r>
            <a:r>
              <a:rPr lang="mr-IN" dirty="0">
                <a:solidFill>
                  <a:srgbClr val="000000"/>
                </a:solidFill>
                <a:latin typeface="Courier New"/>
                <a:cs typeface="Courier New"/>
              </a:rPr>
              <a:t>&gt; &lt;</a:t>
            </a:r>
            <a:r>
              <a:rPr lang="mr-IN" dirty="0" err="1">
                <a:solidFill>
                  <a:srgbClr val="000000"/>
                </a:solidFill>
                <a:latin typeface="Courier New"/>
                <a:cs typeface="Courier New"/>
              </a:rPr>
              <a:t>expr</a:t>
            </a:r>
            <a:r>
              <a:rPr lang="mr-IN" dirty="0">
                <a:solidFill>
                  <a:srgbClr val="000000"/>
                </a:solidFill>
                <a:latin typeface="Courier New"/>
                <a:cs typeface="Courier New"/>
              </a:rPr>
              <a:t>&gt;</a:t>
            </a:r>
            <a:r>
              <a:rPr lang="en-US" dirty="0">
                <a:solidFill>
                  <a:srgbClr val="000000"/>
                </a:solidFill>
                <a:latin typeface="Courier New"/>
                <a:cs typeface="Courier New"/>
              </a:rPr>
              <a:t> )</a:t>
            </a:r>
            <a:endParaRPr lang="mr-IN" dirty="0">
              <a:solidFill>
                <a:srgbClr val="000000"/>
              </a:solidFill>
              <a:latin typeface="Courier New"/>
              <a:cs typeface="Courier New"/>
            </a:endParaRPr>
          </a:p>
          <a:p>
            <a:pPr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1|2|3|4|5|6|7|8|9|0</a:t>
            </a:r>
            <a:endParaRPr lang="mr-IN" dirty="0">
              <a:solidFill>
                <a:schemeClr val="tx1">
                  <a:lumMod val="50000"/>
                </a:schemeClr>
              </a:solidFill>
              <a:latin typeface="Courier New"/>
              <a:cs typeface="Courier New"/>
            </a:endParaRPr>
          </a:p>
          <a:p>
            <a:pPr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op</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 +|-|*|/</a:t>
            </a:r>
          </a:p>
        </p:txBody>
      </p:sp>
    </p:spTree>
    <p:extLst>
      <p:ext uri="{BB962C8B-B14F-4D97-AF65-F5344CB8AC3E}">
        <p14:creationId xmlns:p14="http://schemas.microsoft.com/office/powerpoint/2010/main" val="44131239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1053344"/>
            <a:ext cx="8305800" cy="528341"/>
          </a:xfrm>
        </p:spPr>
        <p:txBody>
          <a:bodyPr>
            <a:normAutofit fontScale="90000"/>
          </a:bodyPr>
          <a:lstStyle/>
          <a:p>
            <a:pPr>
              <a:lnSpc>
                <a:spcPct val="100000"/>
              </a:lnSpc>
            </a:pPr>
            <a:r>
              <a:rPr lang="en-US" sz="3200" dirty="0"/>
              <a:t>How can we </a:t>
            </a:r>
            <a:r>
              <a:rPr lang="en-US" sz="3200"/>
              <a:t>avoid ambiguity?</a:t>
            </a:r>
            <a:endParaRPr lang="en-US" sz="3200" dirty="0"/>
          </a:p>
        </p:txBody>
      </p:sp>
      <p:sp>
        <p:nvSpPr>
          <p:cNvPr id="5" name="Content Placeholder 2"/>
          <p:cNvSpPr txBox="1">
            <a:spLocks/>
          </p:cNvSpPr>
          <p:nvPr/>
        </p:nvSpPr>
        <p:spPr>
          <a:xfrm>
            <a:off x="495300" y="1815936"/>
            <a:ext cx="8673778" cy="943950"/>
          </a:xfrm>
          <a:prstGeom prst="rect">
            <a:avLst/>
          </a:prstGeom>
        </p:spPr>
        <p:txBody>
          <a:bodyPr>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How can we </a:t>
            </a:r>
            <a:r>
              <a:rPr lang="en-US" sz="2400" dirty="0">
                <a:solidFill>
                  <a:schemeClr val="accent3">
                    <a:lumMod val="75000"/>
                  </a:schemeClr>
                </a:solidFill>
                <a:latin typeface="Helvetica Light" charset="0"/>
                <a:ea typeface="Helvetica Light" charset="0"/>
                <a:cs typeface="Helvetica Light" charset="0"/>
              </a:rPr>
              <a:t>disambiguate</a:t>
            </a:r>
            <a:r>
              <a:rPr lang="en-US" sz="2400" dirty="0">
                <a:solidFill>
                  <a:schemeClr val="tx1">
                    <a:lumMod val="50000"/>
                  </a:schemeClr>
                </a:solidFill>
                <a:latin typeface="Helvetica Light" charset="0"/>
                <a:ea typeface="Helvetica Light" charset="0"/>
                <a:cs typeface="Helvetica Light" charset="0"/>
              </a:rPr>
              <a:t> between the two parse trees for the following expression?</a:t>
            </a:r>
          </a:p>
        </p:txBody>
      </p:sp>
      <p:sp>
        <p:nvSpPr>
          <p:cNvPr id="9" name="TextBox 8"/>
          <p:cNvSpPr txBox="1"/>
          <p:nvPr/>
        </p:nvSpPr>
        <p:spPr>
          <a:xfrm>
            <a:off x="3627699" y="2505391"/>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dirty="0">
              <a:solidFill>
                <a:schemeClr val="accent1"/>
              </a:solidFill>
              <a:latin typeface="Courier New"/>
              <a:cs typeface="Courier New"/>
            </a:endParaRPr>
          </a:p>
        </p:txBody>
      </p:sp>
      <p:grpSp>
        <p:nvGrpSpPr>
          <p:cNvPr id="27" name="Group 1055"/>
          <p:cNvGrpSpPr>
            <a:grpSpLocks/>
          </p:cNvGrpSpPr>
          <p:nvPr/>
        </p:nvGrpSpPr>
        <p:grpSpPr bwMode="auto">
          <a:xfrm>
            <a:off x="588477" y="3393876"/>
            <a:ext cx="3219729" cy="2938258"/>
            <a:chOff x="1485" y="1580"/>
            <a:chExt cx="1992" cy="1823"/>
          </a:xfrm>
        </p:grpSpPr>
        <p:sp>
          <p:nvSpPr>
            <p:cNvPr id="28" name="Rectangle 1028"/>
            <p:cNvSpPr>
              <a:spLocks noChangeArrowheads="1"/>
            </p:cNvSpPr>
            <p:nvPr/>
          </p:nvSpPr>
          <p:spPr bwMode="auto">
            <a:xfrm>
              <a:off x="1972" y="1580"/>
              <a:ext cx="625"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0" name="Rectangle 1037"/>
            <p:cNvSpPr>
              <a:spLocks noChangeArrowheads="1"/>
            </p:cNvSpPr>
            <p:nvPr/>
          </p:nvSpPr>
          <p:spPr bwMode="auto">
            <a:xfrm>
              <a:off x="1485" y="2513"/>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31" name="Rectangle 1039"/>
            <p:cNvSpPr>
              <a:spLocks noChangeArrowheads="1"/>
            </p:cNvSpPr>
            <p:nvPr/>
          </p:nvSpPr>
          <p:spPr bwMode="auto">
            <a:xfrm>
              <a:off x="2175" y="3175"/>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33"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4"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5"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6"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7"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8"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grpSp>
      <p:sp>
        <p:nvSpPr>
          <p:cNvPr id="39" name="Rectangle 1028"/>
          <p:cNvSpPr>
            <a:spLocks noChangeArrowheads="1"/>
          </p:cNvSpPr>
          <p:nvPr/>
        </p:nvSpPr>
        <p:spPr bwMode="auto">
          <a:xfrm>
            <a:off x="1467902" y="4294457"/>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0" name="Rectangle 1028"/>
          <p:cNvSpPr>
            <a:spLocks noChangeArrowheads="1"/>
          </p:cNvSpPr>
          <p:nvPr/>
        </p:nvSpPr>
        <p:spPr bwMode="auto">
          <a:xfrm>
            <a:off x="293863" y="4294446"/>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1" name="Rectangle 1028"/>
          <p:cNvSpPr>
            <a:spLocks noChangeArrowheads="1"/>
          </p:cNvSpPr>
          <p:nvPr/>
        </p:nvSpPr>
        <p:spPr bwMode="auto">
          <a:xfrm>
            <a:off x="2377992" y="4294445"/>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2" name="Line 1048"/>
          <p:cNvSpPr>
            <a:spLocks noChangeShapeType="1"/>
          </p:cNvSpPr>
          <p:nvPr/>
        </p:nvSpPr>
        <p:spPr bwMode="auto">
          <a:xfrm flipH="1">
            <a:off x="1834989" y="3890993"/>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3" name="Rectangle 1028"/>
          <p:cNvSpPr>
            <a:spLocks noChangeArrowheads="1"/>
          </p:cNvSpPr>
          <p:nvPr/>
        </p:nvSpPr>
        <p:spPr bwMode="auto">
          <a:xfrm>
            <a:off x="1443911" y="5322233"/>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4" name="Rectangle 1028"/>
          <p:cNvSpPr>
            <a:spLocks noChangeArrowheads="1"/>
          </p:cNvSpPr>
          <p:nvPr/>
        </p:nvSpPr>
        <p:spPr bwMode="auto">
          <a:xfrm>
            <a:off x="3305776" y="5319275"/>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5" name="Rectangle 1028"/>
          <p:cNvSpPr>
            <a:spLocks noChangeArrowheads="1"/>
          </p:cNvSpPr>
          <p:nvPr/>
        </p:nvSpPr>
        <p:spPr bwMode="auto">
          <a:xfrm>
            <a:off x="2542438" y="5315932"/>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46" name="Line 1048"/>
          <p:cNvSpPr>
            <a:spLocks noChangeShapeType="1"/>
          </p:cNvSpPr>
          <p:nvPr/>
        </p:nvSpPr>
        <p:spPr bwMode="auto">
          <a:xfrm>
            <a:off x="2906294" y="4588199"/>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7" name="Rectangle 1037"/>
          <p:cNvSpPr>
            <a:spLocks noChangeArrowheads="1"/>
          </p:cNvSpPr>
          <p:nvPr/>
        </p:nvSpPr>
        <p:spPr bwMode="auto">
          <a:xfrm>
            <a:off x="1690409" y="4897658"/>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48" name="Line 1048"/>
          <p:cNvSpPr>
            <a:spLocks noChangeShapeType="1"/>
          </p:cNvSpPr>
          <p:nvPr/>
        </p:nvSpPr>
        <p:spPr bwMode="auto">
          <a:xfrm>
            <a:off x="1839111" y="4588198"/>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9" name="Rectangle 1039"/>
          <p:cNvSpPr>
            <a:spLocks noChangeArrowheads="1"/>
          </p:cNvSpPr>
          <p:nvPr/>
        </p:nvSpPr>
        <p:spPr bwMode="auto">
          <a:xfrm>
            <a:off x="2788486" y="595186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50" name="Line 1050"/>
          <p:cNvSpPr>
            <a:spLocks noChangeShapeType="1"/>
          </p:cNvSpPr>
          <p:nvPr/>
        </p:nvSpPr>
        <p:spPr bwMode="auto">
          <a:xfrm>
            <a:off x="2919408" y="56826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1" name="Rectangle 1039"/>
          <p:cNvSpPr>
            <a:spLocks noChangeArrowheads="1"/>
          </p:cNvSpPr>
          <p:nvPr/>
        </p:nvSpPr>
        <p:spPr bwMode="auto">
          <a:xfrm>
            <a:off x="3677284" y="595186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52" name="Line 1050"/>
          <p:cNvSpPr>
            <a:spLocks noChangeShapeType="1"/>
          </p:cNvSpPr>
          <p:nvPr/>
        </p:nvSpPr>
        <p:spPr bwMode="auto">
          <a:xfrm>
            <a:off x="3808206" y="56826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3" name="Rectangle 1028"/>
          <p:cNvSpPr>
            <a:spLocks noChangeArrowheads="1"/>
          </p:cNvSpPr>
          <p:nvPr/>
        </p:nvSpPr>
        <p:spPr bwMode="auto">
          <a:xfrm>
            <a:off x="6539496" y="3405488"/>
            <a:ext cx="1010206"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4" name="Rectangle 1037"/>
          <p:cNvSpPr>
            <a:spLocks noChangeArrowheads="1"/>
          </p:cNvSpPr>
          <p:nvPr/>
        </p:nvSpPr>
        <p:spPr bwMode="auto">
          <a:xfrm>
            <a:off x="5097874" y="5964650"/>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55" name="Rectangle 1039"/>
          <p:cNvSpPr>
            <a:spLocks noChangeArrowheads="1"/>
          </p:cNvSpPr>
          <p:nvPr/>
        </p:nvSpPr>
        <p:spPr bwMode="auto">
          <a:xfrm>
            <a:off x="7013648" y="595412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56" name="Line 1042"/>
          <p:cNvSpPr>
            <a:spLocks noChangeShapeType="1"/>
          </p:cNvSpPr>
          <p:nvPr/>
        </p:nvSpPr>
        <p:spPr bwMode="auto">
          <a:xfrm flipH="1">
            <a:off x="6350692" y="3901913"/>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7" name="Line 1043"/>
          <p:cNvSpPr>
            <a:spLocks noChangeShapeType="1"/>
          </p:cNvSpPr>
          <p:nvPr/>
        </p:nvSpPr>
        <p:spPr bwMode="auto">
          <a:xfrm>
            <a:off x="7288163" y="3906749"/>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8" name="Line 1046"/>
          <p:cNvSpPr>
            <a:spLocks noChangeShapeType="1"/>
          </p:cNvSpPr>
          <p:nvPr/>
        </p:nvSpPr>
        <p:spPr bwMode="auto">
          <a:xfrm flipH="1">
            <a:off x="5282664" y="4588198"/>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9" name="Line 1047"/>
          <p:cNvSpPr>
            <a:spLocks noChangeShapeType="1"/>
          </p:cNvSpPr>
          <p:nvPr/>
        </p:nvSpPr>
        <p:spPr bwMode="auto">
          <a:xfrm>
            <a:off x="6228217" y="4588198"/>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0" name="Line 1048"/>
          <p:cNvSpPr>
            <a:spLocks noChangeShapeType="1"/>
          </p:cNvSpPr>
          <p:nvPr/>
        </p:nvSpPr>
        <p:spPr bwMode="auto">
          <a:xfrm>
            <a:off x="5246576" y="5655190"/>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1" name="Line 1050"/>
          <p:cNvSpPr>
            <a:spLocks noChangeShapeType="1"/>
          </p:cNvSpPr>
          <p:nvPr/>
        </p:nvSpPr>
        <p:spPr bwMode="auto">
          <a:xfrm>
            <a:off x="7144570" y="568495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2" name="Rectangle 1028"/>
          <p:cNvSpPr>
            <a:spLocks noChangeArrowheads="1"/>
          </p:cNvSpPr>
          <p:nvPr/>
        </p:nvSpPr>
        <p:spPr bwMode="auto">
          <a:xfrm>
            <a:off x="6932712" y="4281671"/>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63" name="Rectangle 1028"/>
          <p:cNvSpPr>
            <a:spLocks noChangeArrowheads="1"/>
          </p:cNvSpPr>
          <p:nvPr/>
        </p:nvSpPr>
        <p:spPr bwMode="auto">
          <a:xfrm>
            <a:off x="5758673" y="4281660"/>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4" name="Rectangle 1028"/>
          <p:cNvSpPr>
            <a:spLocks noChangeArrowheads="1"/>
          </p:cNvSpPr>
          <p:nvPr/>
        </p:nvSpPr>
        <p:spPr bwMode="auto">
          <a:xfrm>
            <a:off x="7842802" y="428165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5" name="Line 1048"/>
          <p:cNvSpPr>
            <a:spLocks noChangeShapeType="1"/>
          </p:cNvSpPr>
          <p:nvPr/>
        </p:nvSpPr>
        <p:spPr bwMode="auto">
          <a:xfrm flipH="1">
            <a:off x="7299799" y="3878207"/>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6" name="Rectangle 1028"/>
          <p:cNvSpPr>
            <a:spLocks noChangeArrowheads="1"/>
          </p:cNvSpPr>
          <p:nvPr/>
        </p:nvSpPr>
        <p:spPr bwMode="auto">
          <a:xfrm>
            <a:off x="4733209" y="5321189"/>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7" name="Rectangle 1028"/>
          <p:cNvSpPr>
            <a:spLocks noChangeArrowheads="1"/>
          </p:cNvSpPr>
          <p:nvPr/>
        </p:nvSpPr>
        <p:spPr bwMode="auto">
          <a:xfrm>
            <a:off x="6656995" y="5317192"/>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68" name="Rectangle 1028"/>
          <p:cNvSpPr>
            <a:spLocks noChangeArrowheads="1"/>
          </p:cNvSpPr>
          <p:nvPr/>
        </p:nvSpPr>
        <p:spPr bwMode="auto">
          <a:xfrm>
            <a:off x="5843952" y="5328718"/>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69" name="Line 1048"/>
          <p:cNvSpPr>
            <a:spLocks noChangeShapeType="1"/>
          </p:cNvSpPr>
          <p:nvPr/>
        </p:nvSpPr>
        <p:spPr bwMode="auto">
          <a:xfrm>
            <a:off x="6231450" y="4588199"/>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70" name="Rectangle 1037"/>
          <p:cNvSpPr>
            <a:spLocks noChangeArrowheads="1"/>
          </p:cNvSpPr>
          <p:nvPr/>
        </p:nvSpPr>
        <p:spPr bwMode="auto">
          <a:xfrm>
            <a:off x="6073579" y="5947749"/>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71" name="Line 1048"/>
          <p:cNvSpPr>
            <a:spLocks noChangeShapeType="1"/>
          </p:cNvSpPr>
          <p:nvPr/>
        </p:nvSpPr>
        <p:spPr bwMode="auto">
          <a:xfrm>
            <a:off x="6222281" y="5638289"/>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72" name="Rectangle 1039"/>
          <p:cNvSpPr>
            <a:spLocks noChangeArrowheads="1"/>
          </p:cNvSpPr>
          <p:nvPr/>
        </p:nvSpPr>
        <p:spPr bwMode="auto">
          <a:xfrm>
            <a:off x="7184971" y="4857105"/>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73" name="Line 1050"/>
          <p:cNvSpPr>
            <a:spLocks noChangeShapeType="1"/>
          </p:cNvSpPr>
          <p:nvPr/>
        </p:nvSpPr>
        <p:spPr bwMode="auto">
          <a:xfrm>
            <a:off x="7315893" y="4587940"/>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74" name="Rectangle 1039"/>
          <p:cNvSpPr>
            <a:spLocks noChangeArrowheads="1"/>
          </p:cNvSpPr>
          <p:nvPr/>
        </p:nvSpPr>
        <p:spPr bwMode="auto">
          <a:xfrm>
            <a:off x="8229600" y="4850262"/>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75" name="Line 1050"/>
          <p:cNvSpPr>
            <a:spLocks noChangeShapeType="1"/>
          </p:cNvSpPr>
          <p:nvPr/>
        </p:nvSpPr>
        <p:spPr bwMode="auto">
          <a:xfrm>
            <a:off x="8360522" y="4581097"/>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cxnSp>
        <p:nvCxnSpPr>
          <p:cNvPr id="4" name="Straight Connector 3"/>
          <p:cNvCxnSpPr/>
          <p:nvPr/>
        </p:nvCxnSpPr>
        <p:spPr>
          <a:xfrm>
            <a:off x="4572000" y="3390900"/>
            <a:ext cx="0" cy="298450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59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animBg="1"/>
      <p:bldP spid="43" grpId="0"/>
      <p:bldP spid="44" grpId="0"/>
      <p:bldP spid="45" grpId="0"/>
      <p:bldP spid="46" grpId="0" animBg="1"/>
      <p:bldP spid="47" grpId="0"/>
      <p:bldP spid="48" grpId="0" animBg="1"/>
      <p:bldP spid="49" grpId="0"/>
      <p:bldP spid="50" grpId="0" animBg="1"/>
      <p:bldP spid="51" grpId="0"/>
      <p:bldP spid="52" grpId="0" animBg="1"/>
      <p:bldP spid="53" grpId="0"/>
      <p:bldP spid="54" grpId="0"/>
      <p:bldP spid="55" grpId="0"/>
      <p:bldP spid="56" grpId="0" animBg="1"/>
      <p:bldP spid="57" grpId="0" animBg="1"/>
      <p:bldP spid="58" grpId="0" animBg="1"/>
      <p:bldP spid="59" grpId="0" animBg="1"/>
      <p:bldP spid="60" grpId="0" animBg="1"/>
      <p:bldP spid="61" grpId="0" animBg="1"/>
      <p:bldP spid="62" grpId="0"/>
      <p:bldP spid="63" grpId="0"/>
      <p:bldP spid="64" grpId="0"/>
      <p:bldP spid="65" grpId="0" animBg="1"/>
      <p:bldP spid="66" grpId="0"/>
      <p:bldP spid="67" grpId="0"/>
      <p:bldP spid="68" grpId="0"/>
      <p:bldP spid="69" grpId="0" animBg="1"/>
      <p:bldP spid="70" grpId="0"/>
      <p:bldP spid="71" grpId="0" animBg="1"/>
      <p:bldP spid="72" grpId="0"/>
      <p:bldP spid="73" grpId="0" animBg="1"/>
      <p:bldP spid="74" grpId="0"/>
      <p:bldP spid="7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9" name="Straight Arrow Connector 28"/>
          <p:cNvCxnSpPr/>
          <p:nvPr/>
        </p:nvCxnSpPr>
        <p:spPr>
          <a:xfrm flipH="1">
            <a:off x="1650777" y="3452643"/>
            <a:ext cx="5324537" cy="22864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342900" y="1053344"/>
            <a:ext cx="8305800" cy="528341"/>
          </a:xfrm>
        </p:spPr>
        <p:txBody>
          <a:bodyPr>
            <a:normAutofit fontScale="90000"/>
          </a:bodyPr>
          <a:lstStyle/>
          <a:p>
            <a:pPr>
              <a:lnSpc>
                <a:spcPct val="100000"/>
              </a:lnSpc>
            </a:pPr>
            <a:r>
              <a:rPr lang="en-US" sz="3200" dirty="0"/>
              <a:t>How can we </a:t>
            </a:r>
            <a:r>
              <a:rPr lang="en-US" sz="3200"/>
              <a:t>avoid ambiguity?</a:t>
            </a:r>
            <a:endParaRPr lang="en-US" sz="3200" dirty="0"/>
          </a:p>
        </p:txBody>
      </p:sp>
      <p:sp>
        <p:nvSpPr>
          <p:cNvPr id="5" name="Content Placeholder 2"/>
          <p:cNvSpPr txBox="1">
            <a:spLocks/>
          </p:cNvSpPr>
          <p:nvPr/>
        </p:nvSpPr>
        <p:spPr>
          <a:xfrm>
            <a:off x="495300" y="1815936"/>
            <a:ext cx="8673778" cy="943950"/>
          </a:xfrm>
          <a:prstGeom prst="rect">
            <a:avLst/>
          </a:prstGeom>
        </p:spPr>
        <p:txBody>
          <a:bodyPr>
            <a:normAutofit/>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How can we </a:t>
            </a:r>
            <a:r>
              <a:rPr lang="en-US" sz="2400" dirty="0">
                <a:solidFill>
                  <a:schemeClr val="accent3">
                    <a:lumMod val="75000"/>
                  </a:schemeClr>
                </a:solidFill>
                <a:latin typeface="Helvetica Light" charset="0"/>
                <a:ea typeface="Helvetica Light" charset="0"/>
                <a:cs typeface="Helvetica Light" charset="0"/>
              </a:rPr>
              <a:t>disambiguate</a:t>
            </a:r>
            <a:r>
              <a:rPr lang="en-US" sz="2400" dirty="0">
                <a:solidFill>
                  <a:schemeClr val="tx1">
                    <a:lumMod val="50000"/>
                  </a:schemeClr>
                </a:solidFill>
                <a:latin typeface="Helvetica Light" charset="0"/>
                <a:ea typeface="Helvetica Light" charset="0"/>
                <a:cs typeface="Helvetica Light" charset="0"/>
              </a:rPr>
              <a:t> between the two parse trees for the following expression?</a:t>
            </a:r>
          </a:p>
        </p:txBody>
      </p:sp>
      <p:sp>
        <p:nvSpPr>
          <p:cNvPr id="7" name="Content Placeholder 2"/>
          <p:cNvSpPr txBox="1">
            <a:spLocks/>
          </p:cNvSpPr>
          <p:nvPr/>
        </p:nvSpPr>
        <p:spPr>
          <a:xfrm>
            <a:off x="470222" y="3084867"/>
            <a:ext cx="8330878" cy="408187"/>
          </a:xfrm>
          <a:prstGeom prst="rect">
            <a:avLst/>
          </a:prstGeom>
        </p:spPr>
        <p:txBody>
          <a:bodyPr>
            <a:normAutofit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b="1" dirty="0">
                <a:solidFill>
                  <a:schemeClr val="tx1">
                    <a:lumMod val="50000"/>
                  </a:schemeClr>
                </a:solidFill>
                <a:latin typeface="Helvetica Light" charset="0"/>
                <a:ea typeface="Helvetica Light" charset="0"/>
                <a:cs typeface="Helvetica Light" charset="0"/>
              </a:rPr>
              <a:t>First idea</a:t>
            </a:r>
            <a:r>
              <a:rPr lang="en-US" sz="2400" dirty="0">
                <a:solidFill>
                  <a:schemeClr val="tx1">
                    <a:lumMod val="50000"/>
                  </a:schemeClr>
                </a:solidFill>
                <a:latin typeface="Helvetica Light" charset="0"/>
                <a:ea typeface="Helvetica Light" charset="0"/>
                <a:cs typeface="Helvetica Light" charset="0"/>
              </a:rPr>
              <a:t>: make the </a:t>
            </a:r>
            <a:r>
              <a:rPr lang="en-US" sz="2400" dirty="0">
                <a:solidFill>
                  <a:srgbClr val="FF0000"/>
                </a:solidFill>
                <a:latin typeface="Helvetica Light" charset="0"/>
                <a:ea typeface="Helvetica Light" charset="0"/>
                <a:cs typeface="Helvetica Light" charset="0"/>
              </a:rPr>
              <a:t>parentheses </a:t>
            </a:r>
            <a:r>
              <a:rPr lang="en-US" sz="2400" dirty="0">
                <a:solidFill>
                  <a:schemeClr val="tx1">
                    <a:lumMod val="50000"/>
                  </a:schemeClr>
                </a:solidFill>
                <a:latin typeface="Helvetica Light" charset="0"/>
                <a:ea typeface="Helvetica Light" charset="0"/>
                <a:cs typeface="Helvetica Light" charset="0"/>
              </a:rPr>
              <a:t>part of the language</a:t>
            </a:r>
          </a:p>
        </p:txBody>
      </p:sp>
      <p:sp>
        <p:nvSpPr>
          <p:cNvPr id="9" name="TextBox 8"/>
          <p:cNvSpPr txBox="1"/>
          <p:nvPr/>
        </p:nvSpPr>
        <p:spPr>
          <a:xfrm>
            <a:off x="3627699" y="2505391"/>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dirty="0">
              <a:solidFill>
                <a:schemeClr val="accent1"/>
              </a:solidFill>
              <a:latin typeface="Courier New"/>
              <a:cs typeface="Courier New"/>
            </a:endParaRPr>
          </a:p>
        </p:txBody>
      </p:sp>
      <p:sp>
        <p:nvSpPr>
          <p:cNvPr id="10" name="TextBox 9"/>
          <p:cNvSpPr txBox="1"/>
          <p:nvPr/>
        </p:nvSpPr>
        <p:spPr>
          <a:xfrm>
            <a:off x="1289613" y="3652077"/>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b="1" dirty="0">
              <a:solidFill>
                <a:srgbClr val="FF0000"/>
              </a:solidFill>
              <a:latin typeface="Courier New"/>
              <a:cs typeface="Courier New"/>
            </a:endParaRPr>
          </a:p>
        </p:txBody>
      </p:sp>
      <p:sp>
        <p:nvSpPr>
          <p:cNvPr id="11" name="TextBox 10"/>
          <p:cNvSpPr txBox="1"/>
          <p:nvPr/>
        </p:nvSpPr>
        <p:spPr>
          <a:xfrm>
            <a:off x="5097684" y="3652077"/>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dirty="0">
              <a:solidFill>
                <a:schemeClr val="accent1"/>
              </a:solidFill>
              <a:latin typeface="Courier New"/>
              <a:cs typeface="Courier New"/>
            </a:endParaRPr>
          </a:p>
        </p:txBody>
      </p:sp>
      <p:sp>
        <p:nvSpPr>
          <p:cNvPr id="13" name="TextBox 12"/>
          <p:cNvSpPr txBox="1"/>
          <p:nvPr/>
        </p:nvSpPr>
        <p:spPr>
          <a:xfrm>
            <a:off x="499218" y="5175071"/>
            <a:ext cx="6256961" cy="1200329"/>
          </a:xfrm>
          <a:prstGeom prst="rect">
            <a:avLst/>
          </a:prstGeom>
          <a:noFill/>
          <a:ln>
            <a:solidFill>
              <a:schemeClr val="tx1">
                <a:lumMod val="50000"/>
              </a:schemeClr>
            </a:solidFill>
          </a:ln>
        </p:spPr>
        <p:txBody>
          <a:bodyPr wrap="square" rtlCol="0">
            <a:spAutoFit/>
          </a:bodyPr>
          <a:lstStyle/>
          <a:p>
            <a:pPr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accent1"/>
                </a:solidFill>
                <a:latin typeface="Courier New"/>
                <a:cs typeface="Courier New"/>
              </a:rPr>
              <a:t> </a:t>
            </a:r>
            <a:r>
              <a:rPr lang="en-US" dirty="0">
                <a:solidFill>
                  <a:srgbClr val="FF0000"/>
                </a:solidFill>
                <a:latin typeface="Courier New"/>
                <a:cs typeface="Courier New"/>
              </a:rPr>
              <a:t>(</a:t>
            </a:r>
            <a:r>
              <a:rPr lang="en-US" dirty="0">
                <a:solidFill>
                  <a:schemeClr val="accent1"/>
                </a:solidFill>
                <a:latin typeface="Courier New"/>
                <a:cs typeface="Courier New"/>
              </a:rPr>
              <a:t> </a:t>
            </a: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&lt;</a:t>
            </a:r>
            <a:r>
              <a:rPr lang="mr-IN" dirty="0" err="1">
                <a:solidFill>
                  <a:schemeClr val="tx1">
                    <a:lumMod val="50000"/>
                  </a:schemeClr>
                </a:solidFill>
                <a:latin typeface="Courier New"/>
                <a:cs typeface="Courier New"/>
              </a:rPr>
              <a:t>op</a:t>
            </a:r>
            <a:r>
              <a:rPr lang="mr-IN" dirty="0">
                <a:solidFill>
                  <a:schemeClr val="tx1">
                    <a:lumMod val="50000"/>
                  </a:schemeClr>
                </a:solidFill>
                <a:latin typeface="Courier New"/>
                <a:cs typeface="Courier New"/>
              </a:rPr>
              <a:t>&gt; &lt;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a:t>
            </a:r>
            <a:r>
              <a:rPr lang="en-US" dirty="0">
                <a:solidFill>
                  <a:schemeClr val="tx1">
                    <a:lumMod val="50000"/>
                  </a:schemeClr>
                </a:solidFill>
                <a:latin typeface="Courier New"/>
                <a:cs typeface="Courier New"/>
              </a:rPr>
              <a:t> </a:t>
            </a:r>
            <a:r>
              <a:rPr lang="en-US" dirty="0">
                <a:solidFill>
                  <a:srgbClr val="FF0000"/>
                </a:solidFill>
                <a:latin typeface="Courier New"/>
                <a:cs typeface="Courier New"/>
              </a:rPr>
              <a:t>)</a:t>
            </a:r>
            <a:endParaRPr lang="mr-IN" dirty="0">
              <a:solidFill>
                <a:srgbClr val="FF0000"/>
              </a:solidFill>
              <a:latin typeface="Courier New"/>
              <a:cs typeface="Courier New"/>
            </a:endParaRPr>
          </a:p>
          <a:p>
            <a:pPr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1|2|3|4|5|6|7|8|9|0</a:t>
            </a:r>
            <a:endParaRPr lang="mr-IN" dirty="0">
              <a:solidFill>
                <a:schemeClr val="tx1">
                  <a:lumMod val="50000"/>
                </a:schemeClr>
              </a:solidFill>
              <a:latin typeface="Courier New"/>
              <a:cs typeface="Courier New"/>
            </a:endParaRPr>
          </a:p>
          <a:p>
            <a:pPr eaLnBrk="1" hangingPunct="1">
              <a:defRPr/>
            </a:pPr>
            <a:r>
              <a:rPr lang="mr-IN" dirty="0">
                <a:solidFill>
                  <a:schemeClr val="tx1">
                    <a:lumMod val="50000"/>
                  </a:schemeClr>
                </a:solidFill>
                <a:latin typeface="Courier New"/>
                <a:cs typeface="Courier New"/>
              </a:rPr>
              <a:t>&lt;</a:t>
            </a:r>
            <a:r>
              <a:rPr lang="mr-IN" dirty="0" err="1">
                <a:solidFill>
                  <a:schemeClr val="tx1">
                    <a:lumMod val="50000"/>
                  </a:schemeClr>
                </a:solidFill>
                <a:latin typeface="Courier New"/>
                <a:cs typeface="Courier New"/>
              </a:rPr>
              <a:t>op</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 +|-|*|/</a:t>
            </a:r>
          </a:p>
        </p:txBody>
      </p:sp>
      <p:sp>
        <p:nvSpPr>
          <p:cNvPr id="14" name="Content Placeholder 2"/>
          <p:cNvSpPr txBox="1">
            <a:spLocks/>
          </p:cNvSpPr>
          <p:nvPr/>
        </p:nvSpPr>
        <p:spPr>
          <a:xfrm>
            <a:off x="406561" y="4257585"/>
            <a:ext cx="8330878" cy="408187"/>
          </a:xfrm>
          <a:prstGeom prst="rect">
            <a:avLst/>
          </a:prstGeom>
        </p:spPr>
        <p:txBody>
          <a:bodyPr>
            <a:normAutofit lnSpcReduction="10000"/>
          </a:bodyPr>
          <a:lst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defRPr/>
            </a:pPr>
            <a:r>
              <a:rPr lang="en-US" sz="2400" dirty="0">
                <a:solidFill>
                  <a:schemeClr val="tx1">
                    <a:lumMod val="50000"/>
                  </a:schemeClr>
                </a:solidFill>
                <a:latin typeface="Helvetica Light" charset="0"/>
                <a:ea typeface="Helvetica Light" charset="0"/>
                <a:cs typeface="Helvetica Light" charset="0"/>
              </a:rPr>
              <a:t>One way to do this is to change the grammar:</a:t>
            </a:r>
          </a:p>
        </p:txBody>
      </p:sp>
      <p:sp>
        <p:nvSpPr>
          <p:cNvPr id="6" name="TextBox 5"/>
          <p:cNvSpPr txBox="1"/>
          <p:nvPr/>
        </p:nvSpPr>
        <p:spPr>
          <a:xfrm>
            <a:off x="7049947" y="4665772"/>
            <a:ext cx="1751153" cy="1323439"/>
          </a:xfrm>
          <a:prstGeom prst="rect">
            <a:avLst/>
          </a:prstGeom>
          <a:noFill/>
          <a:ln>
            <a:solidFill>
              <a:srgbClr val="FF0000"/>
            </a:solidFill>
          </a:ln>
        </p:spPr>
        <p:txBody>
          <a:bodyPr wrap="square" rtlCol="0">
            <a:spAutoFit/>
          </a:bodyPr>
          <a:lstStyle/>
          <a:p>
            <a:r>
              <a:rPr lang="en-US" sz="2000" dirty="0">
                <a:solidFill>
                  <a:srgbClr val="FF0000"/>
                </a:solidFill>
                <a:latin typeface="Helvetica Light" charset="0"/>
                <a:ea typeface="Helvetica Light" charset="0"/>
                <a:cs typeface="Helvetica Light" charset="0"/>
              </a:rPr>
              <a:t>We add parentheses around every expression </a:t>
            </a:r>
          </a:p>
        </p:txBody>
      </p:sp>
      <p:cxnSp>
        <p:nvCxnSpPr>
          <p:cNvPr id="15" name="Straight Arrow Connector 14"/>
          <p:cNvCxnSpPr/>
          <p:nvPr/>
        </p:nvCxnSpPr>
        <p:spPr>
          <a:xfrm flipH="1">
            <a:off x="2858948" y="4684596"/>
            <a:ext cx="4127338" cy="642895"/>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516548" y="4684586"/>
            <a:ext cx="469738" cy="642905"/>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49947" y="3433285"/>
            <a:ext cx="1751153" cy="1015663"/>
          </a:xfrm>
          <a:prstGeom prst="rect">
            <a:avLst/>
          </a:prstGeom>
          <a:noFill/>
          <a:ln>
            <a:solidFill>
              <a:srgbClr val="FF0000"/>
            </a:solidFill>
          </a:ln>
        </p:spPr>
        <p:txBody>
          <a:bodyPr wrap="square" rtlCol="0">
            <a:spAutoFit/>
          </a:bodyPr>
          <a:lstStyle/>
          <a:p>
            <a:r>
              <a:rPr lang="en-US" sz="2000" dirty="0">
                <a:solidFill>
                  <a:srgbClr val="FF0000"/>
                </a:solidFill>
                <a:latin typeface="Helvetica Light" charset="0"/>
                <a:ea typeface="Helvetica Light" charset="0"/>
                <a:cs typeface="Helvetica Light" charset="0"/>
              </a:rPr>
              <a:t>We need to  add them everywhere!</a:t>
            </a:r>
          </a:p>
        </p:txBody>
      </p:sp>
      <p:cxnSp>
        <p:nvCxnSpPr>
          <p:cNvPr id="21" name="Straight Arrow Connector 20"/>
          <p:cNvCxnSpPr/>
          <p:nvPr/>
        </p:nvCxnSpPr>
        <p:spPr>
          <a:xfrm flipH="1">
            <a:off x="3050285" y="3452109"/>
            <a:ext cx="3936002" cy="340729"/>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767332" y="3452099"/>
            <a:ext cx="218954" cy="296187"/>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56377" y="3591519"/>
            <a:ext cx="431528" cy="584775"/>
          </a:xfrm>
          <a:prstGeom prst="rect">
            <a:avLst/>
          </a:prstGeom>
        </p:spPr>
        <p:txBody>
          <a:bodyPr wrap="none">
            <a:spAutoFit/>
          </a:bodyPr>
          <a:lstStyle/>
          <a:p>
            <a:r>
              <a:rPr lang="en-US" sz="3200" dirty="0">
                <a:solidFill>
                  <a:srgbClr val="FF0000"/>
                </a:solidFill>
                <a:latin typeface="Courier New"/>
                <a:cs typeface="Courier New"/>
              </a:rPr>
              <a:t>(</a:t>
            </a:r>
            <a:endParaRPr lang="en-US" sz="3200" dirty="0">
              <a:solidFill>
                <a:srgbClr val="FF0000"/>
              </a:solidFill>
            </a:endParaRPr>
          </a:p>
        </p:txBody>
      </p:sp>
      <p:sp>
        <p:nvSpPr>
          <p:cNvPr id="24" name="Rectangle 23"/>
          <p:cNvSpPr/>
          <p:nvPr/>
        </p:nvSpPr>
        <p:spPr>
          <a:xfrm>
            <a:off x="1267782" y="3606082"/>
            <a:ext cx="431528" cy="584775"/>
          </a:xfrm>
          <a:prstGeom prst="rect">
            <a:avLst/>
          </a:prstGeom>
        </p:spPr>
        <p:txBody>
          <a:bodyPr wrap="none">
            <a:spAutoFit/>
          </a:bodyPr>
          <a:lstStyle/>
          <a:p>
            <a:r>
              <a:rPr lang="en-US" sz="3200" dirty="0">
                <a:solidFill>
                  <a:srgbClr val="FF0000"/>
                </a:solidFill>
                <a:latin typeface="Courier New"/>
                <a:cs typeface="Courier New"/>
              </a:rPr>
              <a:t>(</a:t>
            </a:r>
            <a:endParaRPr lang="en-US" sz="3200" dirty="0">
              <a:solidFill>
                <a:srgbClr val="FF0000"/>
              </a:solidFill>
            </a:endParaRPr>
          </a:p>
        </p:txBody>
      </p:sp>
      <p:sp>
        <p:nvSpPr>
          <p:cNvPr id="25" name="Rectangle 24"/>
          <p:cNvSpPr/>
          <p:nvPr/>
        </p:nvSpPr>
        <p:spPr>
          <a:xfrm>
            <a:off x="2834521" y="3606081"/>
            <a:ext cx="431528" cy="584775"/>
          </a:xfrm>
          <a:prstGeom prst="rect">
            <a:avLst/>
          </a:prstGeom>
        </p:spPr>
        <p:txBody>
          <a:bodyPr wrap="none">
            <a:spAutoFit/>
          </a:bodyPr>
          <a:lstStyle/>
          <a:p>
            <a:r>
              <a:rPr lang="en-US" sz="3200" dirty="0">
                <a:solidFill>
                  <a:srgbClr val="FF0000"/>
                </a:solidFill>
                <a:latin typeface="Courier New"/>
                <a:cs typeface="Courier New"/>
              </a:rPr>
              <a:t>)</a:t>
            </a:r>
            <a:endParaRPr lang="en-US" sz="3200" dirty="0">
              <a:solidFill>
                <a:srgbClr val="FF0000"/>
              </a:solidFill>
            </a:endParaRPr>
          </a:p>
        </p:txBody>
      </p:sp>
      <p:sp>
        <p:nvSpPr>
          <p:cNvPr id="26" name="Rectangle 25"/>
          <p:cNvSpPr/>
          <p:nvPr/>
        </p:nvSpPr>
        <p:spPr>
          <a:xfrm>
            <a:off x="6586589" y="3607525"/>
            <a:ext cx="431528" cy="584775"/>
          </a:xfrm>
          <a:prstGeom prst="rect">
            <a:avLst/>
          </a:prstGeom>
        </p:spPr>
        <p:txBody>
          <a:bodyPr wrap="none">
            <a:spAutoFit/>
          </a:bodyPr>
          <a:lstStyle/>
          <a:p>
            <a:r>
              <a:rPr lang="en-US" sz="3200" dirty="0">
                <a:solidFill>
                  <a:srgbClr val="FF0000"/>
                </a:solidFill>
                <a:latin typeface="Courier New"/>
                <a:cs typeface="Courier New"/>
              </a:rPr>
              <a:t>)</a:t>
            </a:r>
            <a:endParaRPr lang="en-US" sz="3200" dirty="0">
              <a:solidFill>
                <a:srgbClr val="FF0000"/>
              </a:solidFill>
            </a:endParaRPr>
          </a:p>
        </p:txBody>
      </p:sp>
      <p:cxnSp>
        <p:nvCxnSpPr>
          <p:cNvPr id="32" name="Straight Arrow Connector 31"/>
          <p:cNvCxnSpPr/>
          <p:nvPr/>
        </p:nvCxnSpPr>
        <p:spPr>
          <a:xfrm flipH="1">
            <a:off x="5172141" y="3459437"/>
            <a:ext cx="1803174" cy="30059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2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animBg="1"/>
      <p:bldP spid="14" grpId="0"/>
      <p:bldP spid="6" grpId="0" animBg="1"/>
      <p:bldP spid="20" grpId="0" animBg="1"/>
      <p:bldP spid="23" grpId="0"/>
      <p:bldP spid="24" grpId="0"/>
      <p:bldP spid="25" grpId="0"/>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52473" y="1969070"/>
            <a:ext cx="863905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00000"/>
              </a:lnSpc>
              <a:spcBef>
                <a:spcPct val="50000"/>
              </a:spcBef>
              <a:defRPr/>
            </a:pPr>
            <a:r>
              <a:rPr lang="en-US" sz="2400" b="1" dirty="0">
                <a:solidFill>
                  <a:schemeClr val="tx1">
                    <a:lumMod val="50000"/>
                  </a:schemeClr>
                </a:solidFill>
                <a:latin typeface="Helvetica Light" charset="0"/>
                <a:ea typeface="Helvetica Light" charset="0"/>
                <a:cs typeface="Helvetica Light" charset="0"/>
              </a:rPr>
              <a:t>Second idea</a:t>
            </a:r>
            <a:r>
              <a:rPr lang="en-US" sz="2400" dirty="0">
                <a:solidFill>
                  <a:schemeClr val="tx1">
                    <a:lumMod val="50000"/>
                  </a:schemeClr>
                </a:solidFill>
                <a:latin typeface="Helvetica Light" charset="0"/>
                <a:ea typeface="Helvetica Light" charset="0"/>
                <a:cs typeface="Helvetica Light" charset="0"/>
              </a:rPr>
              <a:t>: If we use the </a:t>
            </a:r>
            <a:r>
              <a:rPr lang="en-US" sz="2400" dirty="0">
                <a:solidFill>
                  <a:schemeClr val="tx2"/>
                </a:solidFill>
                <a:latin typeface="Helvetica Light" charset="0"/>
                <a:ea typeface="Helvetica Light" charset="0"/>
                <a:cs typeface="Helvetica Light" charset="0"/>
              </a:rPr>
              <a:t>parse tree </a:t>
            </a:r>
            <a:r>
              <a:rPr lang="en-US" sz="2400" dirty="0">
                <a:solidFill>
                  <a:schemeClr val="tx1">
                    <a:lumMod val="50000"/>
                  </a:schemeClr>
                </a:solidFill>
                <a:latin typeface="Helvetica Light" charset="0"/>
                <a:ea typeface="Helvetica Light" charset="0"/>
                <a:cs typeface="Helvetica Light" charset="0"/>
              </a:rPr>
              <a:t>to indicate </a:t>
            </a:r>
            <a:r>
              <a:rPr lang="en-US" sz="2400" dirty="0">
                <a:solidFill>
                  <a:srgbClr val="FF0000"/>
                </a:solidFill>
                <a:latin typeface="Helvetica Light" charset="0"/>
                <a:ea typeface="Helvetica Light" charset="0"/>
                <a:cs typeface="Helvetica Light" charset="0"/>
              </a:rPr>
              <a:t>precedence levels</a:t>
            </a:r>
            <a:r>
              <a:rPr lang="en-US" sz="2400" dirty="0">
                <a:solidFill>
                  <a:schemeClr val="tx1">
                    <a:lumMod val="50000"/>
                  </a:schemeClr>
                </a:solidFill>
                <a:latin typeface="Helvetica Light" charset="0"/>
                <a:ea typeface="Helvetica Light" charset="0"/>
                <a:cs typeface="Helvetica Light" charset="0"/>
              </a:rPr>
              <a:t> of the operators, </a:t>
            </a:r>
            <a:r>
              <a:rPr lang="en-US" sz="2400" dirty="0">
                <a:solidFill>
                  <a:schemeClr val="accent1"/>
                </a:solidFill>
                <a:latin typeface="Helvetica Light" charset="0"/>
                <a:ea typeface="Helvetica Light" charset="0"/>
                <a:cs typeface="Helvetica Light" charset="0"/>
              </a:rPr>
              <a:t>we cannot have ambiguity</a:t>
            </a:r>
            <a:r>
              <a:rPr lang="en-US" sz="2400" dirty="0">
                <a:solidFill>
                  <a:schemeClr val="tx1">
                    <a:lumMod val="50000"/>
                  </a:schemeClr>
                </a:solidFill>
                <a:latin typeface="Helvetica Light" charset="0"/>
                <a:ea typeface="Helvetica Light" charset="0"/>
                <a:cs typeface="Helvetica Light" charset="0"/>
              </a:rPr>
              <a:t>.</a:t>
            </a:r>
          </a:p>
        </p:txBody>
      </p:sp>
      <p:sp>
        <p:nvSpPr>
          <p:cNvPr id="13" name="Title 2"/>
          <p:cNvSpPr txBox="1">
            <a:spLocks/>
          </p:cNvSpPr>
          <p:nvPr/>
        </p:nvSpPr>
        <p:spPr>
          <a:xfrm>
            <a:off x="342900" y="880656"/>
            <a:ext cx="8305800" cy="994443"/>
          </a:xfrm>
          <a:prstGeom prst="rect">
            <a:avLst/>
          </a:prstGeom>
        </p:spPr>
        <p:txBody>
          <a:bodyPr vert="horz" lIns="91440" tIns="45720" rIns="91440" bIns="45720" rtlCol="0" anchor="b">
            <a:normAutofit fontScale="97500" lnSpcReduction="100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How can we avoid ambiguity and preserve the structure of the grammar?</a:t>
            </a:r>
          </a:p>
        </p:txBody>
      </p:sp>
      <p:grpSp>
        <p:nvGrpSpPr>
          <p:cNvPr id="17" name="Group 1055"/>
          <p:cNvGrpSpPr>
            <a:grpSpLocks/>
          </p:cNvGrpSpPr>
          <p:nvPr/>
        </p:nvGrpSpPr>
        <p:grpSpPr bwMode="auto">
          <a:xfrm>
            <a:off x="588477" y="2932978"/>
            <a:ext cx="3219729" cy="2938258"/>
            <a:chOff x="1485" y="1580"/>
            <a:chExt cx="1992" cy="1823"/>
          </a:xfrm>
        </p:grpSpPr>
        <p:sp>
          <p:nvSpPr>
            <p:cNvPr id="18" name="Rectangle 1028"/>
            <p:cNvSpPr>
              <a:spLocks noChangeArrowheads="1"/>
            </p:cNvSpPr>
            <p:nvPr/>
          </p:nvSpPr>
          <p:spPr bwMode="auto">
            <a:xfrm>
              <a:off x="1972" y="1580"/>
              <a:ext cx="625"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19" name="Rectangle 1037"/>
            <p:cNvSpPr>
              <a:spLocks noChangeArrowheads="1"/>
            </p:cNvSpPr>
            <p:nvPr/>
          </p:nvSpPr>
          <p:spPr bwMode="auto">
            <a:xfrm>
              <a:off x="1485" y="2513"/>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20" name="Rectangle 1039"/>
            <p:cNvSpPr>
              <a:spLocks noChangeArrowheads="1"/>
            </p:cNvSpPr>
            <p:nvPr/>
          </p:nvSpPr>
          <p:spPr bwMode="auto">
            <a:xfrm>
              <a:off x="2175" y="3175"/>
              <a:ext cx="184" cy="22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21"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2"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3"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4"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5"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26"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grpSp>
      <p:sp>
        <p:nvSpPr>
          <p:cNvPr id="27" name="Rectangle 1028"/>
          <p:cNvSpPr>
            <a:spLocks noChangeArrowheads="1"/>
          </p:cNvSpPr>
          <p:nvPr/>
        </p:nvSpPr>
        <p:spPr bwMode="auto">
          <a:xfrm>
            <a:off x="1467902" y="3833559"/>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28" name="Rectangle 1028"/>
          <p:cNvSpPr>
            <a:spLocks noChangeArrowheads="1"/>
          </p:cNvSpPr>
          <p:nvPr/>
        </p:nvSpPr>
        <p:spPr bwMode="auto">
          <a:xfrm>
            <a:off x="293863" y="3833548"/>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29" name="Rectangle 1028"/>
          <p:cNvSpPr>
            <a:spLocks noChangeArrowheads="1"/>
          </p:cNvSpPr>
          <p:nvPr/>
        </p:nvSpPr>
        <p:spPr bwMode="auto">
          <a:xfrm>
            <a:off x="2377992" y="3833547"/>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0" name="Line 1048"/>
          <p:cNvSpPr>
            <a:spLocks noChangeShapeType="1"/>
          </p:cNvSpPr>
          <p:nvPr/>
        </p:nvSpPr>
        <p:spPr bwMode="auto">
          <a:xfrm flipH="1">
            <a:off x="1834989" y="3430095"/>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1" name="Rectangle 1028"/>
          <p:cNvSpPr>
            <a:spLocks noChangeArrowheads="1"/>
          </p:cNvSpPr>
          <p:nvPr/>
        </p:nvSpPr>
        <p:spPr bwMode="auto">
          <a:xfrm>
            <a:off x="1443911" y="4861335"/>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2" name="Rectangle 1028"/>
          <p:cNvSpPr>
            <a:spLocks noChangeArrowheads="1"/>
          </p:cNvSpPr>
          <p:nvPr/>
        </p:nvSpPr>
        <p:spPr bwMode="auto">
          <a:xfrm>
            <a:off x="3305776" y="4858377"/>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33" name="Rectangle 1028"/>
          <p:cNvSpPr>
            <a:spLocks noChangeArrowheads="1"/>
          </p:cNvSpPr>
          <p:nvPr/>
        </p:nvSpPr>
        <p:spPr bwMode="auto">
          <a:xfrm>
            <a:off x="2542438" y="4855034"/>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34" name="Line 1048"/>
          <p:cNvSpPr>
            <a:spLocks noChangeShapeType="1"/>
          </p:cNvSpPr>
          <p:nvPr/>
        </p:nvSpPr>
        <p:spPr bwMode="auto">
          <a:xfrm>
            <a:off x="2906294" y="4127301"/>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5" name="Rectangle 1037"/>
          <p:cNvSpPr>
            <a:spLocks noChangeArrowheads="1"/>
          </p:cNvSpPr>
          <p:nvPr/>
        </p:nvSpPr>
        <p:spPr bwMode="auto">
          <a:xfrm>
            <a:off x="1690409" y="4436760"/>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36" name="Line 1048"/>
          <p:cNvSpPr>
            <a:spLocks noChangeShapeType="1"/>
          </p:cNvSpPr>
          <p:nvPr/>
        </p:nvSpPr>
        <p:spPr bwMode="auto">
          <a:xfrm>
            <a:off x="1839111" y="4127300"/>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7" name="Rectangle 1039"/>
          <p:cNvSpPr>
            <a:spLocks noChangeArrowheads="1"/>
          </p:cNvSpPr>
          <p:nvPr/>
        </p:nvSpPr>
        <p:spPr bwMode="auto">
          <a:xfrm>
            <a:off x="2788486" y="5490966"/>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38" name="Line 1050"/>
          <p:cNvSpPr>
            <a:spLocks noChangeShapeType="1"/>
          </p:cNvSpPr>
          <p:nvPr/>
        </p:nvSpPr>
        <p:spPr bwMode="auto">
          <a:xfrm>
            <a:off x="2919408" y="522180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39" name="Rectangle 1039"/>
          <p:cNvSpPr>
            <a:spLocks noChangeArrowheads="1"/>
          </p:cNvSpPr>
          <p:nvPr/>
        </p:nvSpPr>
        <p:spPr bwMode="auto">
          <a:xfrm>
            <a:off x="3677284" y="5490966"/>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40" name="Line 1050"/>
          <p:cNvSpPr>
            <a:spLocks noChangeShapeType="1"/>
          </p:cNvSpPr>
          <p:nvPr/>
        </p:nvSpPr>
        <p:spPr bwMode="auto">
          <a:xfrm>
            <a:off x="3808206" y="522180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1" name="Rectangle 1028"/>
          <p:cNvSpPr>
            <a:spLocks noChangeArrowheads="1"/>
          </p:cNvSpPr>
          <p:nvPr/>
        </p:nvSpPr>
        <p:spPr bwMode="auto">
          <a:xfrm>
            <a:off x="6539496" y="2944590"/>
            <a:ext cx="1010206"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42" name="Rectangle 1037"/>
          <p:cNvSpPr>
            <a:spLocks noChangeArrowheads="1"/>
          </p:cNvSpPr>
          <p:nvPr/>
        </p:nvSpPr>
        <p:spPr bwMode="auto">
          <a:xfrm>
            <a:off x="5097874" y="5503752"/>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2</a:t>
            </a:r>
          </a:p>
        </p:txBody>
      </p:sp>
      <p:sp>
        <p:nvSpPr>
          <p:cNvPr id="43" name="Rectangle 1039"/>
          <p:cNvSpPr>
            <a:spLocks noChangeArrowheads="1"/>
          </p:cNvSpPr>
          <p:nvPr/>
        </p:nvSpPr>
        <p:spPr bwMode="auto">
          <a:xfrm>
            <a:off x="7013648" y="5493226"/>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3</a:t>
            </a:r>
          </a:p>
        </p:txBody>
      </p:sp>
      <p:sp>
        <p:nvSpPr>
          <p:cNvPr id="44" name="Line 1042"/>
          <p:cNvSpPr>
            <a:spLocks noChangeShapeType="1"/>
          </p:cNvSpPr>
          <p:nvPr/>
        </p:nvSpPr>
        <p:spPr bwMode="auto">
          <a:xfrm flipH="1">
            <a:off x="6350692" y="3441015"/>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5" name="Line 1043"/>
          <p:cNvSpPr>
            <a:spLocks noChangeShapeType="1"/>
          </p:cNvSpPr>
          <p:nvPr/>
        </p:nvSpPr>
        <p:spPr bwMode="auto">
          <a:xfrm>
            <a:off x="7288163" y="3445851"/>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6" name="Line 1046"/>
          <p:cNvSpPr>
            <a:spLocks noChangeShapeType="1"/>
          </p:cNvSpPr>
          <p:nvPr/>
        </p:nvSpPr>
        <p:spPr bwMode="auto">
          <a:xfrm flipH="1">
            <a:off x="5282664" y="4127300"/>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7" name="Line 1047"/>
          <p:cNvSpPr>
            <a:spLocks noChangeShapeType="1"/>
          </p:cNvSpPr>
          <p:nvPr/>
        </p:nvSpPr>
        <p:spPr bwMode="auto">
          <a:xfrm>
            <a:off x="6228217" y="4127300"/>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8" name="Line 1048"/>
          <p:cNvSpPr>
            <a:spLocks noChangeShapeType="1"/>
          </p:cNvSpPr>
          <p:nvPr/>
        </p:nvSpPr>
        <p:spPr bwMode="auto">
          <a:xfrm>
            <a:off x="5246576" y="519429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49" name="Line 1050"/>
          <p:cNvSpPr>
            <a:spLocks noChangeShapeType="1"/>
          </p:cNvSpPr>
          <p:nvPr/>
        </p:nvSpPr>
        <p:spPr bwMode="auto">
          <a:xfrm>
            <a:off x="7144570" y="522406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0" name="Rectangle 1028"/>
          <p:cNvSpPr>
            <a:spLocks noChangeArrowheads="1"/>
          </p:cNvSpPr>
          <p:nvPr/>
        </p:nvSpPr>
        <p:spPr bwMode="auto">
          <a:xfrm>
            <a:off x="6932712" y="3820773"/>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51" name="Rectangle 1028"/>
          <p:cNvSpPr>
            <a:spLocks noChangeArrowheads="1"/>
          </p:cNvSpPr>
          <p:nvPr/>
        </p:nvSpPr>
        <p:spPr bwMode="auto">
          <a:xfrm>
            <a:off x="5758673" y="3820762"/>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2" name="Rectangle 1028"/>
          <p:cNvSpPr>
            <a:spLocks noChangeArrowheads="1"/>
          </p:cNvSpPr>
          <p:nvPr/>
        </p:nvSpPr>
        <p:spPr bwMode="auto">
          <a:xfrm>
            <a:off x="7842802" y="3820761"/>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3" name="Line 1048"/>
          <p:cNvSpPr>
            <a:spLocks noChangeShapeType="1"/>
          </p:cNvSpPr>
          <p:nvPr/>
        </p:nvSpPr>
        <p:spPr bwMode="auto">
          <a:xfrm flipH="1">
            <a:off x="7299799" y="3417309"/>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4" name="Rectangle 1028"/>
          <p:cNvSpPr>
            <a:spLocks noChangeArrowheads="1"/>
          </p:cNvSpPr>
          <p:nvPr/>
        </p:nvSpPr>
        <p:spPr bwMode="auto">
          <a:xfrm>
            <a:off x="4733209" y="4860291"/>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5" name="Rectangle 1028"/>
          <p:cNvSpPr>
            <a:spLocks noChangeArrowheads="1"/>
          </p:cNvSpPr>
          <p:nvPr/>
        </p:nvSpPr>
        <p:spPr bwMode="auto">
          <a:xfrm>
            <a:off x="6656995" y="4856294"/>
            <a:ext cx="1009893"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&lt;expr&gt;</a:t>
            </a:r>
          </a:p>
        </p:txBody>
      </p:sp>
      <p:sp>
        <p:nvSpPr>
          <p:cNvPr id="56" name="Rectangle 1028"/>
          <p:cNvSpPr>
            <a:spLocks noChangeArrowheads="1"/>
          </p:cNvSpPr>
          <p:nvPr/>
        </p:nvSpPr>
        <p:spPr bwMode="auto">
          <a:xfrm>
            <a:off x="5843952" y="4867820"/>
            <a:ext cx="734176"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1"/>
                </a:solidFill>
                <a:latin typeface="Courier New" charset="0"/>
                <a:ea typeface="Courier New" charset="0"/>
                <a:cs typeface="Courier New" charset="0"/>
              </a:rPr>
              <a:t>&lt;op&gt;</a:t>
            </a:r>
          </a:p>
        </p:txBody>
      </p:sp>
      <p:sp>
        <p:nvSpPr>
          <p:cNvPr id="57" name="Line 1048"/>
          <p:cNvSpPr>
            <a:spLocks noChangeShapeType="1"/>
          </p:cNvSpPr>
          <p:nvPr/>
        </p:nvSpPr>
        <p:spPr bwMode="auto">
          <a:xfrm>
            <a:off x="6231450" y="4127301"/>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58" name="Rectangle 1037"/>
          <p:cNvSpPr>
            <a:spLocks noChangeArrowheads="1"/>
          </p:cNvSpPr>
          <p:nvPr/>
        </p:nvSpPr>
        <p:spPr bwMode="auto">
          <a:xfrm>
            <a:off x="6073579" y="5486851"/>
            <a:ext cx="322205" cy="36676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a:t>
            </a:r>
          </a:p>
        </p:txBody>
      </p:sp>
      <p:sp>
        <p:nvSpPr>
          <p:cNvPr id="59" name="Line 1048"/>
          <p:cNvSpPr>
            <a:spLocks noChangeShapeType="1"/>
          </p:cNvSpPr>
          <p:nvPr/>
        </p:nvSpPr>
        <p:spPr bwMode="auto">
          <a:xfrm>
            <a:off x="6222281" y="5177391"/>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0" name="Rectangle 1039"/>
          <p:cNvSpPr>
            <a:spLocks noChangeArrowheads="1"/>
          </p:cNvSpPr>
          <p:nvPr/>
        </p:nvSpPr>
        <p:spPr bwMode="auto">
          <a:xfrm>
            <a:off x="7184971" y="4396207"/>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rPr>
              <a:t>+</a:t>
            </a:r>
            <a:endParaRPr lang="en-AU" sz="1800" dirty="0">
              <a:solidFill>
                <a:schemeClr val="accent3">
                  <a:lumMod val="75000"/>
                </a:schemeClr>
              </a:solidFill>
              <a:latin typeface="Book Antiqua" charset="0"/>
              <a:cs typeface="+mn-cs"/>
            </a:endParaRPr>
          </a:p>
        </p:txBody>
      </p:sp>
      <p:sp>
        <p:nvSpPr>
          <p:cNvPr id="61" name="Line 1050"/>
          <p:cNvSpPr>
            <a:spLocks noChangeShapeType="1"/>
          </p:cNvSpPr>
          <p:nvPr/>
        </p:nvSpPr>
        <p:spPr bwMode="auto">
          <a:xfrm>
            <a:off x="7315893" y="4127042"/>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2" name="Rectangle 1039"/>
          <p:cNvSpPr>
            <a:spLocks noChangeArrowheads="1"/>
          </p:cNvSpPr>
          <p:nvPr/>
        </p:nvSpPr>
        <p:spPr bwMode="auto">
          <a:xfrm>
            <a:off x="8229600" y="4389364"/>
            <a:ext cx="297405" cy="36748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800" dirty="0">
                <a:solidFill>
                  <a:schemeClr val="accent3">
                    <a:lumMod val="75000"/>
                  </a:schemeClr>
                </a:solidFill>
                <a:latin typeface="Book Antiqua" charset="0"/>
                <a:cs typeface="+mn-cs"/>
              </a:rPr>
              <a:t>4</a:t>
            </a:r>
          </a:p>
        </p:txBody>
      </p:sp>
      <p:sp>
        <p:nvSpPr>
          <p:cNvPr id="63" name="Line 1050"/>
          <p:cNvSpPr>
            <a:spLocks noChangeShapeType="1"/>
          </p:cNvSpPr>
          <p:nvPr/>
        </p:nvSpPr>
        <p:spPr bwMode="auto">
          <a:xfrm>
            <a:off x="8360522" y="41201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cs typeface="+mn-cs"/>
            </a:endParaRPr>
          </a:p>
        </p:txBody>
      </p:sp>
      <p:sp>
        <p:nvSpPr>
          <p:cNvPr id="66" name="Rectangle 2"/>
          <p:cNvSpPr>
            <a:spLocks noChangeArrowheads="1"/>
          </p:cNvSpPr>
          <p:nvPr/>
        </p:nvSpPr>
        <p:spPr bwMode="auto">
          <a:xfrm>
            <a:off x="495300" y="5955435"/>
            <a:ext cx="7347502" cy="461665"/>
          </a:xfrm>
          <a:prstGeom prst="rect">
            <a:avLst/>
          </a:prstGeom>
          <a:noFill/>
          <a:ln>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00000"/>
              </a:lnSpc>
              <a:spcBef>
                <a:spcPct val="50000"/>
              </a:spcBef>
              <a:defRPr/>
            </a:pPr>
            <a:r>
              <a:rPr lang="en-US" sz="2400" dirty="0">
                <a:solidFill>
                  <a:srgbClr val="C00000"/>
                </a:solidFill>
                <a:latin typeface="Helvetica Light" charset="0"/>
                <a:ea typeface="Helvetica Light" charset="0"/>
                <a:cs typeface="Helvetica Light" charset="0"/>
              </a:rPr>
              <a:t>Problem</a:t>
            </a:r>
            <a:r>
              <a:rPr lang="en-US" sz="2400" dirty="0">
                <a:solidFill>
                  <a:schemeClr val="tx1">
                    <a:lumMod val="50000"/>
                  </a:schemeClr>
                </a:solidFill>
                <a:latin typeface="Helvetica Light" charset="0"/>
                <a:ea typeface="Helvetica Light" charset="0"/>
                <a:cs typeface="Helvetica Light" charset="0"/>
              </a:rPr>
              <a:t>: it requires to work directly with parse trees.</a:t>
            </a:r>
          </a:p>
        </p:txBody>
      </p:sp>
    </p:spTree>
    <p:extLst>
      <p:ext uri="{BB962C8B-B14F-4D97-AF65-F5344CB8AC3E}">
        <p14:creationId xmlns:p14="http://schemas.microsoft.com/office/powerpoint/2010/main" val="80205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P spid="31" grpId="0"/>
      <p:bldP spid="32" grpId="0"/>
      <p:bldP spid="33" grpId="0"/>
      <p:bldP spid="34" grpId="0" animBg="1"/>
      <p:bldP spid="35" grpId="0"/>
      <p:bldP spid="36" grpId="0" animBg="1"/>
      <p:bldP spid="37" grpId="0"/>
      <p:bldP spid="38" grpId="0" animBg="1"/>
      <p:bldP spid="39" grpId="0"/>
      <p:bldP spid="40" grpId="0" animBg="1"/>
      <p:bldP spid="41" grpId="0"/>
      <p:bldP spid="42" grpId="0"/>
      <p:bldP spid="43" grpId="0"/>
      <p:bldP spid="44" grpId="0" animBg="1"/>
      <p:bldP spid="45" grpId="0" animBg="1"/>
      <p:bldP spid="46" grpId="0" animBg="1"/>
      <p:bldP spid="47" grpId="0" animBg="1"/>
      <p:bldP spid="48" grpId="0" animBg="1"/>
      <p:bldP spid="49" grpId="0" animBg="1"/>
      <p:bldP spid="50" grpId="0"/>
      <p:bldP spid="51" grpId="0"/>
      <p:bldP spid="52" grpId="0"/>
      <p:bldP spid="53" grpId="0" animBg="1"/>
      <p:bldP spid="54" grpId="0"/>
      <p:bldP spid="55" grpId="0"/>
      <p:bldP spid="56" grpId="0"/>
      <p:bldP spid="57" grpId="0" animBg="1"/>
      <p:bldP spid="58" grpId="0"/>
      <p:bldP spid="59" grpId="0" animBg="1"/>
      <p:bldP spid="60" grpId="0"/>
      <p:bldP spid="61" grpId="0" animBg="1"/>
      <p:bldP spid="62" grpId="0"/>
      <p:bldP spid="63" grpId="0" animBg="1"/>
      <p:bldP spid="6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84522" y="2194175"/>
            <a:ext cx="8140378" cy="449995"/>
          </a:xfrm>
          <a:prstGeom prst="rect">
            <a:avLst/>
          </a:prstGeom>
        </p:spPr>
        <p:txBody>
          <a:bodyPr wrap="square">
            <a:spAutoFit/>
          </a:bodyPr>
          <a:lstStyle/>
          <a:p>
            <a:pPr algn="ctr" eaLnBrk="1" hangingPunct="1">
              <a:lnSpc>
                <a:spcPct val="80000"/>
              </a:lnSpc>
              <a:defRPr/>
            </a:pPr>
            <a:r>
              <a:rPr lang="en-US" sz="2800" dirty="0">
                <a:solidFill>
                  <a:schemeClr val="accent1"/>
                </a:solidFill>
                <a:latin typeface="Helvetica Light" charset="0"/>
                <a:ea typeface="Helvetica Light" charset="0"/>
                <a:cs typeface="Helvetica Light" charset="0"/>
              </a:rPr>
              <a:t>Why is the previous grammar ambiguous?</a:t>
            </a:r>
          </a:p>
        </p:txBody>
      </p:sp>
      <p:sp>
        <p:nvSpPr>
          <p:cNvPr id="6" name="Rectangle 5"/>
          <p:cNvSpPr/>
          <p:nvPr/>
        </p:nvSpPr>
        <p:spPr>
          <a:xfrm>
            <a:off x="425611" y="3853888"/>
            <a:ext cx="8458200" cy="830997"/>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Two </a:t>
            </a:r>
            <a:r>
              <a:rPr lang="en-US" dirty="0">
                <a:solidFill>
                  <a:srgbClr val="C00000"/>
                </a:solidFill>
                <a:latin typeface="Helvetica Light" charset="0"/>
                <a:ea typeface="Helvetica Light" charset="0"/>
                <a:cs typeface="Helvetica Light" charset="0"/>
              </a:rPr>
              <a:t>“classes” of operations </a:t>
            </a:r>
            <a:r>
              <a:rPr lang="en-US" dirty="0">
                <a:solidFill>
                  <a:schemeClr val="tx1">
                    <a:lumMod val="50000"/>
                  </a:schemeClr>
                </a:solidFill>
                <a:latin typeface="Helvetica Light" charset="0"/>
                <a:ea typeface="Helvetica Light" charset="0"/>
                <a:cs typeface="Helvetica Light" charset="0"/>
              </a:rPr>
              <a:t>that have different </a:t>
            </a:r>
            <a:r>
              <a:rPr lang="en-US" dirty="0">
                <a:solidFill>
                  <a:srgbClr val="C00000"/>
                </a:solidFill>
                <a:latin typeface="Helvetica Light" charset="0"/>
                <a:ea typeface="Helvetica Light" charset="0"/>
                <a:cs typeface="Helvetica Light" charset="0"/>
              </a:rPr>
              <a:t>precedence</a:t>
            </a:r>
            <a:r>
              <a:rPr lang="en-US" dirty="0">
                <a:solidFill>
                  <a:schemeClr val="tx1">
                    <a:lumMod val="50000"/>
                  </a:schemeClr>
                </a:solidFill>
                <a:latin typeface="Helvetica Light" charset="0"/>
                <a:ea typeface="Helvetica Light" charset="0"/>
                <a:cs typeface="Helvetica Light" charset="0"/>
              </a:rPr>
              <a:t> and the grammar </a:t>
            </a:r>
            <a:r>
              <a:rPr lang="en-US" dirty="0">
                <a:solidFill>
                  <a:srgbClr val="C00000"/>
                </a:solidFill>
                <a:latin typeface="Helvetica Light" charset="0"/>
                <a:ea typeface="Helvetica Light" charset="0"/>
                <a:cs typeface="Helvetica Light" charset="0"/>
              </a:rPr>
              <a:t>does not distinguish them</a:t>
            </a:r>
            <a:r>
              <a:rPr lang="en-US" dirty="0">
                <a:solidFill>
                  <a:schemeClr val="tx1">
                    <a:lumMod val="50000"/>
                  </a:schemeClr>
                </a:solidFill>
                <a:latin typeface="Helvetica Light" charset="0"/>
                <a:ea typeface="Helvetica Light" charset="0"/>
                <a:cs typeface="Helvetica Light" charset="0"/>
              </a:rPr>
              <a:t>.</a:t>
            </a:r>
          </a:p>
        </p:txBody>
      </p:sp>
      <p:sp>
        <p:nvSpPr>
          <p:cNvPr id="9" name="Title 2"/>
          <p:cNvSpPr txBox="1">
            <a:spLocks/>
          </p:cNvSpPr>
          <p:nvPr/>
        </p:nvSpPr>
        <p:spPr>
          <a:xfrm>
            <a:off x="342900" y="880656"/>
            <a:ext cx="8305800" cy="994443"/>
          </a:xfrm>
          <a:prstGeom prst="rect">
            <a:avLst/>
          </a:prstGeom>
        </p:spPr>
        <p:txBody>
          <a:bodyPr vert="horz" lIns="91440" tIns="45720" rIns="91440" bIns="45720" rtlCol="0" anchor="b">
            <a:normAutofit fontScale="97500" lnSpcReduction="100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How can we avoid ambiguity and preserve the structure of the grammar?</a:t>
            </a:r>
          </a:p>
        </p:txBody>
      </p:sp>
      <p:sp>
        <p:nvSpPr>
          <p:cNvPr id="11" name="Rectangle 10"/>
          <p:cNvSpPr/>
          <p:nvPr/>
        </p:nvSpPr>
        <p:spPr>
          <a:xfrm>
            <a:off x="425611" y="5544403"/>
            <a:ext cx="8458200" cy="830997"/>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Two </a:t>
            </a:r>
            <a:r>
              <a:rPr lang="en-US" dirty="0">
                <a:solidFill>
                  <a:srgbClr val="C00000"/>
                </a:solidFill>
                <a:latin typeface="Helvetica Light" charset="0"/>
                <a:ea typeface="Helvetica Light" charset="0"/>
                <a:cs typeface="Helvetica Light" charset="0"/>
              </a:rPr>
              <a:t>“occurrences" of the same operations </a:t>
            </a:r>
            <a:r>
              <a:rPr lang="en-US" dirty="0">
                <a:solidFill>
                  <a:schemeClr val="tx1">
                    <a:lumMod val="50000"/>
                  </a:schemeClr>
                </a:solidFill>
                <a:latin typeface="Helvetica Light" charset="0"/>
                <a:ea typeface="Helvetica Light" charset="0"/>
                <a:cs typeface="Helvetica Light" charset="0"/>
              </a:rPr>
              <a:t>have the same </a:t>
            </a:r>
            <a:r>
              <a:rPr lang="en-US" dirty="0">
                <a:solidFill>
                  <a:srgbClr val="C00000"/>
                </a:solidFill>
                <a:latin typeface="Helvetica Light" charset="0"/>
                <a:ea typeface="Helvetica Light" charset="0"/>
                <a:cs typeface="Helvetica Light" charset="0"/>
              </a:rPr>
              <a:t>precedence</a:t>
            </a:r>
            <a:r>
              <a:rPr lang="en-US" dirty="0">
                <a:solidFill>
                  <a:schemeClr val="tx1">
                    <a:lumMod val="50000"/>
                  </a:schemeClr>
                </a:solidFill>
                <a:latin typeface="Helvetica Light" charset="0"/>
                <a:ea typeface="Helvetica Light" charset="0"/>
                <a:cs typeface="Helvetica Light" charset="0"/>
              </a:rPr>
              <a:t> and the grammar </a:t>
            </a:r>
            <a:r>
              <a:rPr lang="en-US" dirty="0">
                <a:solidFill>
                  <a:srgbClr val="C00000"/>
                </a:solidFill>
                <a:latin typeface="Helvetica Light" charset="0"/>
                <a:ea typeface="Helvetica Light" charset="0"/>
                <a:cs typeface="Helvetica Light" charset="0"/>
              </a:rPr>
              <a:t>does not distinguish them</a:t>
            </a:r>
            <a:r>
              <a:rPr lang="en-US" dirty="0">
                <a:solidFill>
                  <a:schemeClr val="tx1">
                    <a:lumMod val="50000"/>
                  </a:schemeClr>
                </a:solidFill>
                <a:latin typeface="Helvetica Light" charset="0"/>
                <a:ea typeface="Helvetica Light" charset="0"/>
                <a:cs typeface="Helvetica Light" charset="0"/>
              </a:rPr>
              <a:t>.</a:t>
            </a:r>
          </a:p>
        </p:txBody>
      </p:sp>
      <p:sp>
        <p:nvSpPr>
          <p:cNvPr id="12" name="TextBox 11"/>
          <p:cNvSpPr txBox="1"/>
          <p:nvPr/>
        </p:nvSpPr>
        <p:spPr>
          <a:xfrm>
            <a:off x="3627699" y="3242078"/>
            <a:ext cx="1888602" cy="523220"/>
          </a:xfrm>
          <a:prstGeom prst="rect">
            <a:avLst/>
          </a:prstGeom>
          <a:noFill/>
        </p:spPr>
        <p:txBody>
          <a:bodyPr wrap="square" rtlCol="0">
            <a:spAutoFit/>
          </a:bodyPr>
          <a:lstStyle/>
          <a:p>
            <a:pPr algn="ctr" eaLnBrk="1" hangingPunct="1">
              <a:defRPr/>
            </a:pPr>
            <a:r>
              <a:rPr lang="en-US" sz="2800">
                <a:solidFill>
                  <a:schemeClr val="accent1"/>
                </a:solidFill>
                <a:latin typeface="Courier New"/>
                <a:cs typeface="Courier New"/>
              </a:rPr>
              <a:t>2+3*4</a:t>
            </a:r>
            <a:endParaRPr lang="mr-IN" sz="2800" b="1" dirty="0">
              <a:solidFill>
                <a:srgbClr val="FF0000"/>
              </a:solidFill>
              <a:latin typeface="Courier New"/>
              <a:cs typeface="Courier New"/>
            </a:endParaRPr>
          </a:p>
        </p:txBody>
      </p:sp>
      <p:sp>
        <p:nvSpPr>
          <p:cNvPr id="13" name="TextBox 12"/>
          <p:cNvSpPr txBox="1"/>
          <p:nvPr/>
        </p:nvSpPr>
        <p:spPr>
          <a:xfrm>
            <a:off x="3627699" y="4943534"/>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b="1" dirty="0">
              <a:solidFill>
                <a:srgbClr val="FF0000"/>
              </a:solidFill>
              <a:latin typeface="Courier New"/>
              <a:cs typeface="Courier New"/>
            </a:endParaRPr>
          </a:p>
        </p:txBody>
      </p:sp>
    </p:spTree>
    <p:extLst>
      <p:ext uri="{BB962C8B-B14F-4D97-AF65-F5344CB8AC3E}">
        <p14:creationId xmlns:p14="http://schemas.microsoft.com/office/powerpoint/2010/main" val="5446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associativity?</a:t>
            </a:r>
          </a:p>
        </p:txBody>
      </p:sp>
      <p:sp>
        <p:nvSpPr>
          <p:cNvPr id="11" name="Rectangle 10"/>
          <p:cNvSpPr/>
          <p:nvPr/>
        </p:nvSpPr>
        <p:spPr>
          <a:xfrm>
            <a:off x="685800" y="2102703"/>
            <a:ext cx="8458200" cy="830997"/>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Two </a:t>
            </a:r>
            <a:r>
              <a:rPr lang="en-US" dirty="0">
                <a:solidFill>
                  <a:srgbClr val="C00000"/>
                </a:solidFill>
                <a:latin typeface="Helvetica Light" charset="0"/>
                <a:ea typeface="Helvetica Light" charset="0"/>
                <a:cs typeface="Helvetica Light" charset="0"/>
              </a:rPr>
              <a:t>“occurrences" of the same operations </a:t>
            </a:r>
            <a:r>
              <a:rPr lang="en-US" dirty="0">
                <a:solidFill>
                  <a:schemeClr val="tx1">
                    <a:lumMod val="50000"/>
                  </a:schemeClr>
                </a:solidFill>
                <a:latin typeface="Helvetica Light" charset="0"/>
                <a:ea typeface="Helvetica Light" charset="0"/>
                <a:cs typeface="Helvetica Light" charset="0"/>
              </a:rPr>
              <a:t>have the same </a:t>
            </a:r>
            <a:r>
              <a:rPr lang="en-US" dirty="0">
                <a:solidFill>
                  <a:srgbClr val="C00000"/>
                </a:solidFill>
                <a:latin typeface="Helvetica Light" charset="0"/>
                <a:ea typeface="Helvetica Light" charset="0"/>
                <a:cs typeface="Helvetica Light" charset="0"/>
              </a:rPr>
              <a:t>precedence</a:t>
            </a:r>
            <a:r>
              <a:rPr lang="en-US" dirty="0">
                <a:solidFill>
                  <a:schemeClr val="tx1">
                    <a:lumMod val="50000"/>
                  </a:schemeClr>
                </a:solidFill>
                <a:latin typeface="Helvetica Light" charset="0"/>
                <a:ea typeface="Helvetica Light" charset="0"/>
                <a:cs typeface="Helvetica Light" charset="0"/>
              </a:rPr>
              <a:t> and the grammar </a:t>
            </a:r>
            <a:r>
              <a:rPr lang="en-US" dirty="0">
                <a:solidFill>
                  <a:srgbClr val="C00000"/>
                </a:solidFill>
                <a:latin typeface="Helvetica Light" charset="0"/>
                <a:ea typeface="Helvetica Light" charset="0"/>
                <a:cs typeface="Helvetica Light" charset="0"/>
              </a:rPr>
              <a:t>does not distinguish them</a:t>
            </a:r>
            <a:r>
              <a:rPr lang="en-US" dirty="0">
                <a:solidFill>
                  <a:schemeClr val="tx1">
                    <a:lumMod val="50000"/>
                  </a:schemeClr>
                </a:solidFill>
                <a:latin typeface="Helvetica Light" charset="0"/>
                <a:ea typeface="Helvetica Light" charset="0"/>
                <a:cs typeface="Helvetica Light" charset="0"/>
              </a:rPr>
              <a:t>.</a:t>
            </a:r>
          </a:p>
        </p:txBody>
      </p:sp>
      <p:sp>
        <p:nvSpPr>
          <p:cNvPr id="13" name="TextBox 12"/>
          <p:cNvSpPr txBox="1"/>
          <p:nvPr/>
        </p:nvSpPr>
        <p:spPr>
          <a:xfrm>
            <a:off x="3618626" y="1624373"/>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b="1" dirty="0">
              <a:solidFill>
                <a:srgbClr val="FF0000"/>
              </a:solidFill>
              <a:latin typeface="Courier New"/>
              <a:cs typeface="Courier New"/>
            </a:endParaRPr>
          </a:p>
        </p:txBody>
      </p:sp>
      <p:sp>
        <p:nvSpPr>
          <p:cNvPr id="7" name="TextBox 6"/>
          <p:cNvSpPr txBox="1"/>
          <p:nvPr/>
        </p:nvSpPr>
        <p:spPr>
          <a:xfrm>
            <a:off x="685800" y="3176893"/>
            <a:ext cx="4314463" cy="923330"/>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chemeClr val="accent3">
                    <a:lumMod val="50000"/>
                  </a:schemeClr>
                </a:solidFill>
                <a:latin typeface="Courier New"/>
                <a:cs typeface="Courier New"/>
              </a:rPr>
              <a:t>&lt;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a:t>
            </a:r>
            <a:r>
              <a:rPr lang="en-US" sz="1800" dirty="0">
                <a:solidFill>
                  <a:schemeClr val="accent3">
                    <a:lumMod val="50000"/>
                  </a:schemeClr>
                </a:solidFill>
                <a:latin typeface="Courier New"/>
                <a:cs typeface="Courier New"/>
              </a:rPr>
              <a:t>::=</a:t>
            </a:r>
            <a:r>
              <a:rPr lang="mr-IN" sz="1800" dirty="0">
                <a:solidFill>
                  <a:schemeClr val="accent3">
                    <a:lumMod val="50000"/>
                  </a:schemeClr>
                </a:solidFill>
                <a:latin typeface="Courier New"/>
                <a:cs typeface="Courier New"/>
              </a:rPr>
              <a:t> &lt;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&lt;</a:t>
            </a:r>
            <a:r>
              <a:rPr lang="mr-IN" sz="1800" dirty="0" err="1">
                <a:solidFill>
                  <a:schemeClr val="accent3">
                    <a:lumMod val="50000"/>
                  </a:schemeClr>
                </a:solidFill>
                <a:latin typeface="Courier New"/>
                <a:cs typeface="Courier New"/>
              </a:rPr>
              <a:t>op</a:t>
            </a:r>
            <a:r>
              <a:rPr lang="mr-IN" sz="1800" dirty="0">
                <a:solidFill>
                  <a:schemeClr val="accent3">
                    <a:lumMod val="50000"/>
                  </a:schemeClr>
                </a:solidFill>
                <a:latin typeface="Courier New"/>
                <a:cs typeface="Courier New"/>
              </a:rPr>
              <a:t>&gt; &lt;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a:t>
            </a:r>
          </a:p>
          <a:p>
            <a:pPr eaLnBrk="1" hangingPunct="1">
              <a:defRPr/>
            </a:pPr>
            <a:r>
              <a:rPr lang="mr-IN" sz="1800" dirty="0">
                <a:solidFill>
                  <a:schemeClr val="accent3">
                    <a:lumMod val="50000"/>
                  </a:schemeClr>
                </a:solidFill>
                <a:latin typeface="Courier New"/>
                <a:cs typeface="Courier New"/>
              </a:rPr>
              <a:t>&lt;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sp>
        <p:nvSpPr>
          <p:cNvPr id="8" name="Rectangle 7"/>
          <p:cNvSpPr/>
          <p:nvPr/>
        </p:nvSpPr>
        <p:spPr>
          <a:xfrm>
            <a:off x="531727" y="4264967"/>
            <a:ext cx="4629150" cy="830997"/>
          </a:xfrm>
          <a:prstGeom prst="rect">
            <a:avLst/>
          </a:prstGeom>
          <a:ln w="19050">
            <a:solidFill>
              <a:schemeClr val="accent1"/>
            </a:solidFill>
          </a:ln>
        </p:spPr>
        <p:txBody>
          <a:bodyPr wrap="square">
            <a:spAutoFit/>
          </a:bodyPr>
          <a:lstStyle/>
          <a:p>
            <a:pPr>
              <a:defRPr/>
            </a:pPr>
            <a:r>
              <a:rPr lang="en-US" dirty="0">
                <a:solidFill>
                  <a:schemeClr val="tx2"/>
                </a:solidFill>
                <a:latin typeface="Helvetica Light" charset="0"/>
                <a:ea typeface="Helvetica Light" charset="0"/>
                <a:cs typeface="Helvetica Light" charset="0"/>
              </a:rPr>
              <a:t>We need to break the symmetry</a:t>
            </a:r>
          </a:p>
          <a:p>
            <a:pPr>
              <a:defRPr/>
            </a:pPr>
            <a:r>
              <a:rPr lang="en-US" dirty="0">
                <a:solidFill>
                  <a:schemeClr val="tx2"/>
                </a:solidFill>
                <a:latin typeface="Helvetica Light" charset="0"/>
                <a:ea typeface="Helvetica Light" charset="0"/>
                <a:cs typeface="Helvetica Light" charset="0"/>
              </a:rPr>
              <a:t>and commit to one choice.</a:t>
            </a:r>
          </a:p>
        </p:txBody>
      </p:sp>
      <p:sp>
        <p:nvSpPr>
          <p:cNvPr id="10" name="TextBox 9"/>
          <p:cNvSpPr txBox="1"/>
          <p:nvPr/>
        </p:nvSpPr>
        <p:spPr>
          <a:xfrm>
            <a:off x="513748" y="5226902"/>
            <a:ext cx="4609629" cy="1200329"/>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accent1"/>
                </a:solidFill>
                <a:latin typeface="Courier New"/>
                <a:cs typeface="Courier New"/>
              </a:rPr>
              <a:t> </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endParaRPr lang="en-US" sz="1800" dirty="0">
              <a:solidFill>
                <a:schemeClr val="tx2"/>
              </a:solidFill>
              <a:latin typeface="Courier New"/>
              <a:cs typeface="Courier New"/>
            </a:endParaRPr>
          </a:p>
          <a:p>
            <a:pPr eaLnBrk="1" hangingPunct="1">
              <a:defRPr/>
            </a:pPr>
            <a:r>
              <a:rPr lang="en-US" sz="1800" dirty="0">
                <a:solidFill>
                  <a:schemeClr val="tx2"/>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p>
          <a:p>
            <a:pPr eaLnBrk="1" hangingPunct="1">
              <a:defRPr/>
            </a:pP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grpSp>
        <p:nvGrpSpPr>
          <p:cNvPr id="2" name="Group 1"/>
          <p:cNvGrpSpPr/>
          <p:nvPr/>
        </p:nvGrpSpPr>
        <p:grpSpPr>
          <a:xfrm>
            <a:off x="6178155" y="2974973"/>
            <a:ext cx="2164467" cy="1650838"/>
            <a:chOff x="5160877" y="3179435"/>
            <a:chExt cx="4113315" cy="2904411"/>
          </a:xfrm>
        </p:grpSpPr>
        <p:grpSp>
          <p:nvGrpSpPr>
            <p:cNvPr id="14" name="Group 1055"/>
            <p:cNvGrpSpPr>
              <a:grpSpLocks/>
            </p:cNvGrpSpPr>
            <p:nvPr/>
          </p:nvGrpSpPr>
          <p:grpSpPr bwMode="auto">
            <a:xfrm>
              <a:off x="5455491" y="3179435"/>
              <a:ext cx="3219729" cy="2904411"/>
              <a:chOff x="1485" y="1580"/>
              <a:chExt cx="1992" cy="1802"/>
            </a:xfrm>
          </p:grpSpPr>
          <p:sp>
            <p:nvSpPr>
              <p:cNvPr id="15" name="Rectangle 1028"/>
              <p:cNvSpPr>
                <a:spLocks noChangeArrowheads="1"/>
              </p:cNvSpPr>
              <p:nvPr/>
            </p:nvSpPr>
            <p:spPr bwMode="auto">
              <a:xfrm>
                <a:off x="1972" y="1580"/>
                <a:ext cx="681"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16" name="Rectangle 1037"/>
              <p:cNvSpPr>
                <a:spLocks noChangeArrowheads="1"/>
              </p:cNvSpPr>
              <p:nvPr/>
            </p:nvSpPr>
            <p:spPr bwMode="auto">
              <a:xfrm>
                <a:off x="1485" y="2513"/>
                <a:ext cx="275"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2</a:t>
                </a:r>
              </a:p>
            </p:txBody>
          </p:sp>
          <p:sp>
            <p:nvSpPr>
              <p:cNvPr id="17" name="Rectangle 1039"/>
              <p:cNvSpPr>
                <a:spLocks noChangeArrowheads="1"/>
              </p:cNvSpPr>
              <p:nvPr/>
            </p:nvSpPr>
            <p:spPr bwMode="auto">
              <a:xfrm>
                <a:off x="2175" y="3175"/>
                <a:ext cx="184"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3</a:t>
                </a:r>
              </a:p>
            </p:txBody>
          </p:sp>
          <p:sp>
            <p:nvSpPr>
              <p:cNvPr id="18"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19"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0"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1"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2"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3"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sp>
          <p:nvSpPr>
            <p:cNvPr id="24" name="Rectangle 1028"/>
            <p:cNvSpPr>
              <a:spLocks noChangeArrowheads="1"/>
            </p:cNvSpPr>
            <p:nvPr/>
          </p:nvSpPr>
          <p:spPr bwMode="auto">
            <a:xfrm>
              <a:off x="6334916" y="4080016"/>
              <a:ext cx="846779"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25" name="Rectangle 1028"/>
            <p:cNvSpPr>
              <a:spLocks noChangeArrowheads="1"/>
            </p:cNvSpPr>
            <p:nvPr/>
          </p:nvSpPr>
          <p:spPr bwMode="auto">
            <a:xfrm>
              <a:off x="5160877" y="4080005"/>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6" name="Rectangle 1028"/>
            <p:cNvSpPr>
              <a:spLocks noChangeArrowheads="1"/>
            </p:cNvSpPr>
            <p:nvPr/>
          </p:nvSpPr>
          <p:spPr bwMode="auto">
            <a:xfrm>
              <a:off x="7245006" y="4080005"/>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7" name="Line 1048"/>
            <p:cNvSpPr>
              <a:spLocks noChangeShapeType="1"/>
            </p:cNvSpPr>
            <p:nvPr/>
          </p:nvSpPr>
          <p:spPr bwMode="auto">
            <a:xfrm flipH="1">
              <a:off x="6702003" y="3676552"/>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8" name="Rectangle 1028"/>
            <p:cNvSpPr>
              <a:spLocks noChangeArrowheads="1"/>
            </p:cNvSpPr>
            <p:nvPr/>
          </p:nvSpPr>
          <p:spPr bwMode="auto">
            <a:xfrm>
              <a:off x="6310925" y="5107791"/>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9" name="Rectangle 1028"/>
            <p:cNvSpPr>
              <a:spLocks noChangeArrowheads="1"/>
            </p:cNvSpPr>
            <p:nvPr/>
          </p:nvSpPr>
          <p:spPr bwMode="auto">
            <a:xfrm>
              <a:off x="8172789" y="5104834"/>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30" name="Rectangle 1028"/>
            <p:cNvSpPr>
              <a:spLocks noChangeArrowheads="1"/>
            </p:cNvSpPr>
            <p:nvPr/>
          </p:nvSpPr>
          <p:spPr bwMode="auto">
            <a:xfrm>
              <a:off x="7409452" y="5101490"/>
              <a:ext cx="846779"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31" name="Line 1048"/>
            <p:cNvSpPr>
              <a:spLocks noChangeShapeType="1"/>
            </p:cNvSpPr>
            <p:nvPr/>
          </p:nvSpPr>
          <p:spPr bwMode="auto">
            <a:xfrm>
              <a:off x="7773308" y="4373758"/>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2" name="Rectangle 1037"/>
            <p:cNvSpPr>
              <a:spLocks noChangeArrowheads="1"/>
            </p:cNvSpPr>
            <p:nvPr/>
          </p:nvSpPr>
          <p:spPr bwMode="auto">
            <a:xfrm>
              <a:off x="6557423" y="4683218"/>
              <a:ext cx="467801"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a:t>
              </a:r>
            </a:p>
          </p:txBody>
        </p:sp>
        <p:sp>
          <p:nvSpPr>
            <p:cNvPr id="33" name="Line 1048"/>
            <p:cNvSpPr>
              <a:spLocks noChangeShapeType="1"/>
            </p:cNvSpPr>
            <p:nvPr/>
          </p:nvSpPr>
          <p:spPr bwMode="auto">
            <a:xfrm>
              <a:off x="6706125" y="4373757"/>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4" name="Rectangle 1039"/>
            <p:cNvSpPr>
              <a:spLocks noChangeArrowheads="1"/>
            </p:cNvSpPr>
            <p:nvPr/>
          </p:nvSpPr>
          <p:spPr bwMode="auto">
            <a:xfrm>
              <a:off x="7655499" y="5737424"/>
              <a:ext cx="297405"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rPr>
                <a:t>+</a:t>
              </a:r>
            </a:p>
          </p:txBody>
        </p:sp>
        <p:sp>
          <p:nvSpPr>
            <p:cNvPr id="35" name="Line 1050"/>
            <p:cNvSpPr>
              <a:spLocks noChangeShapeType="1"/>
            </p:cNvSpPr>
            <p:nvPr/>
          </p:nvSpPr>
          <p:spPr bwMode="auto">
            <a:xfrm>
              <a:off x="7786422"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6" name="Rectangle 1039"/>
            <p:cNvSpPr>
              <a:spLocks noChangeArrowheads="1"/>
            </p:cNvSpPr>
            <p:nvPr/>
          </p:nvSpPr>
          <p:spPr bwMode="auto">
            <a:xfrm>
              <a:off x="8544297" y="5737424"/>
              <a:ext cx="297405"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4</a:t>
              </a:r>
            </a:p>
          </p:txBody>
        </p:sp>
        <p:sp>
          <p:nvSpPr>
            <p:cNvPr id="37" name="Line 1050"/>
            <p:cNvSpPr>
              <a:spLocks noChangeShapeType="1"/>
            </p:cNvSpPr>
            <p:nvPr/>
          </p:nvSpPr>
          <p:spPr bwMode="auto">
            <a:xfrm>
              <a:off x="8675220"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grpSp>
        <p:nvGrpSpPr>
          <p:cNvPr id="3" name="Group 2"/>
          <p:cNvGrpSpPr/>
          <p:nvPr/>
        </p:nvGrpSpPr>
        <p:grpSpPr>
          <a:xfrm>
            <a:off x="6248898" y="4735338"/>
            <a:ext cx="1744662" cy="1439030"/>
            <a:chOff x="4733209" y="2944590"/>
            <a:chExt cx="3793796" cy="2787430"/>
          </a:xfrm>
        </p:grpSpPr>
        <p:sp>
          <p:nvSpPr>
            <p:cNvPr id="38" name="Rectangle 1028"/>
            <p:cNvSpPr>
              <a:spLocks noChangeArrowheads="1"/>
            </p:cNvSpPr>
            <p:nvPr/>
          </p:nvSpPr>
          <p:spPr bwMode="auto">
            <a:xfrm>
              <a:off x="6539496" y="2944590"/>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39" name="Rectangle 1037"/>
            <p:cNvSpPr>
              <a:spLocks noChangeArrowheads="1"/>
            </p:cNvSpPr>
            <p:nvPr/>
          </p:nvSpPr>
          <p:spPr bwMode="auto">
            <a:xfrm>
              <a:off x="5097874" y="5503752"/>
              <a:ext cx="240451"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2</a:t>
              </a:r>
            </a:p>
          </p:txBody>
        </p:sp>
        <p:sp>
          <p:nvSpPr>
            <p:cNvPr id="40" name="Rectangle 1039"/>
            <p:cNvSpPr>
              <a:spLocks noChangeArrowheads="1"/>
            </p:cNvSpPr>
            <p:nvPr/>
          </p:nvSpPr>
          <p:spPr bwMode="auto">
            <a:xfrm>
              <a:off x="7013648" y="5493226"/>
              <a:ext cx="29740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3</a:t>
              </a:r>
            </a:p>
          </p:txBody>
        </p:sp>
        <p:sp>
          <p:nvSpPr>
            <p:cNvPr id="41" name="Line 1042"/>
            <p:cNvSpPr>
              <a:spLocks noChangeShapeType="1"/>
            </p:cNvSpPr>
            <p:nvPr/>
          </p:nvSpPr>
          <p:spPr bwMode="auto">
            <a:xfrm flipH="1">
              <a:off x="6350692" y="3441015"/>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2" name="Line 1043"/>
            <p:cNvSpPr>
              <a:spLocks noChangeShapeType="1"/>
            </p:cNvSpPr>
            <p:nvPr/>
          </p:nvSpPr>
          <p:spPr bwMode="auto">
            <a:xfrm>
              <a:off x="7288163" y="3445851"/>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3" name="Line 1046"/>
            <p:cNvSpPr>
              <a:spLocks noChangeShapeType="1"/>
            </p:cNvSpPr>
            <p:nvPr/>
          </p:nvSpPr>
          <p:spPr bwMode="auto">
            <a:xfrm flipH="1">
              <a:off x="5282664" y="4127300"/>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4" name="Line 1047"/>
            <p:cNvSpPr>
              <a:spLocks noChangeShapeType="1"/>
            </p:cNvSpPr>
            <p:nvPr/>
          </p:nvSpPr>
          <p:spPr bwMode="auto">
            <a:xfrm>
              <a:off x="6228217" y="4127300"/>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5" name="Line 1048"/>
            <p:cNvSpPr>
              <a:spLocks noChangeShapeType="1"/>
            </p:cNvSpPr>
            <p:nvPr/>
          </p:nvSpPr>
          <p:spPr bwMode="auto">
            <a:xfrm>
              <a:off x="5246576" y="519429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6" name="Line 1050"/>
            <p:cNvSpPr>
              <a:spLocks noChangeShapeType="1"/>
            </p:cNvSpPr>
            <p:nvPr/>
          </p:nvSpPr>
          <p:spPr bwMode="auto">
            <a:xfrm>
              <a:off x="7144570" y="522406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7" name="Rectangle 1028"/>
            <p:cNvSpPr>
              <a:spLocks noChangeArrowheads="1"/>
            </p:cNvSpPr>
            <p:nvPr/>
          </p:nvSpPr>
          <p:spPr bwMode="auto">
            <a:xfrm>
              <a:off x="6932712" y="3820773"/>
              <a:ext cx="458460"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48" name="Rectangle 1028"/>
            <p:cNvSpPr>
              <a:spLocks noChangeArrowheads="1"/>
            </p:cNvSpPr>
            <p:nvPr/>
          </p:nvSpPr>
          <p:spPr bwMode="auto">
            <a:xfrm>
              <a:off x="5758673" y="3820762"/>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49" name="Rectangle 1028"/>
            <p:cNvSpPr>
              <a:spLocks noChangeArrowheads="1"/>
            </p:cNvSpPr>
            <p:nvPr/>
          </p:nvSpPr>
          <p:spPr bwMode="auto">
            <a:xfrm>
              <a:off x="7842802" y="3820761"/>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0" name="Line 1048"/>
            <p:cNvSpPr>
              <a:spLocks noChangeShapeType="1"/>
            </p:cNvSpPr>
            <p:nvPr/>
          </p:nvSpPr>
          <p:spPr bwMode="auto">
            <a:xfrm flipH="1">
              <a:off x="7299799" y="3417309"/>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1" name="Rectangle 1028"/>
            <p:cNvSpPr>
              <a:spLocks noChangeArrowheads="1"/>
            </p:cNvSpPr>
            <p:nvPr/>
          </p:nvSpPr>
          <p:spPr bwMode="auto">
            <a:xfrm>
              <a:off x="4733209" y="4860291"/>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2" name="Rectangle 1028"/>
            <p:cNvSpPr>
              <a:spLocks noChangeArrowheads="1"/>
            </p:cNvSpPr>
            <p:nvPr/>
          </p:nvSpPr>
          <p:spPr bwMode="auto">
            <a:xfrm>
              <a:off x="6656995" y="4856294"/>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3" name="Rectangle 1028"/>
            <p:cNvSpPr>
              <a:spLocks noChangeArrowheads="1"/>
            </p:cNvSpPr>
            <p:nvPr/>
          </p:nvSpPr>
          <p:spPr bwMode="auto">
            <a:xfrm>
              <a:off x="5843952" y="4867820"/>
              <a:ext cx="458460"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54" name="Line 1048"/>
            <p:cNvSpPr>
              <a:spLocks noChangeShapeType="1"/>
            </p:cNvSpPr>
            <p:nvPr/>
          </p:nvSpPr>
          <p:spPr bwMode="auto">
            <a:xfrm>
              <a:off x="6231450" y="4127301"/>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5" name="Rectangle 1037"/>
            <p:cNvSpPr>
              <a:spLocks noChangeArrowheads="1"/>
            </p:cNvSpPr>
            <p:nvPr/>
          </p:nvSpPr>
          <p:spPr bwMode="auto">
            <a:xfrm>
              <a:off x="6073579" y="5486851"/>
              <a:ext cx="25327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a:t>
              </a:r>
            </a:p>
          </p:txBody>
        </p:sp>
        <p:sp>
          <p:nvSpPr>
            <p:cNvPr id="56" name="Line 1048"/>
            <p:cNvSpPr>
              <a:spLocks noChangeShapeType="1"/>
            </p:cNvSpPr>
            <p:nvPr/>
          </p:nvSpPr>
          <p:spPr bwMode="auto">
            <a:xfrm>
              <a:off x="6222281" y="5177391"/>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7" name="Rectangle 1039"/>
            <p:cNvSpPr>
              <a:spLocks noChangeArrowheads="1"/>
            </p:cNvSpPr>
            <p:nvPr/>
          </p:nvSpPr>
          <p:spPr bwMode="auto">
            <a:xfrm>
              <a:off x="7184971" y="4396207"/>
              <a:ext cx="29740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rPr>
                <a:t>+</a:t>
              </a:r>
            </a:p>
          </p:txBody>
        </p:sp>
        <p:sp>
          <p:nvSpPr>
            <p:cNvPr id="58" name="Line 1050"/>
            <p:cNvSpPr>
              <a:spLocks noChangeShapeType="1"/>
            </p:cNvSpPr>
            <p:nvPr/>
          </p:nvSpPr>
          <p:spPr bwMode="auto">
            <a:xfrm>
              <a:off x="7315893" y="4127042"/>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9" name="Rectangle 1039"/>
            <p:cNvSpPr>
              <a:spLocks noChangeArrowheads="1"/>
            </p:cNvSpPr>
            <p:nvPr/>
          </p:nvSpPr>
          <p:spPr bwMode="auto">
            <a:xfrm>
              <a:off x="8229600" y="4389364"/>
              <a:ext cx="29740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4</a:t>
              </a:r>
            </a:p>
          </p:txBody>
        </p:sp>
        <p:sp>
          <p:nvSpPr>
            <p:cNvPr id="60" name="Line 1050"/>
            <p:cNvSpPr>
              <a:spLocks noChangeShapeType="1"/>
            </p:cNvSpPr>
            <p:nvPr/>
          </p:nvSpPr>
          <p:spPr bwMode="auto">
            <a:xfrm>
              <a:off x="8360522" y="41201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sp>
        <p:nvSpPr>
          <p:cNvPr id="4" name="Rounded Rectangle 3"/>
          <p:cNvSpPr/>
          <p:nvPr/>
        </p:nvSpPr>
        <p:spPr>
          <a:xfrm>
            <a:off x="6248897" y="4663822"/>
            <a:ext cx="2027001" cy="170977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63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associativity?</a:t>
            </a:r>
          </a:p>
        </p:txBody>
      </p:sp>
      <p:sp>
        <p:nvSpPr>
          <p:cNvPr id="11" name="Rectangle 10"/>
          <p:cNvSpPr/>
          <p:nvPr/>
        </p:nvSpPr>
        <p:spPr>
          <a:xfrm>
            <a:off x="578525" y="2951555"/>
            <a:ext cx="8458200"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How can we derive </a:t>
            </a:r>
            <a:r>
              <a:rPr lang="en-US">
                <a:solidFill>
                  <a:schemeClr val="tx1">
                    <a:lumMod val="50000"/>
                  </a:schemeClr>
                </a:solidFill>
                <a:latin typeface="Helvetica Light" charset="0"/>
                <a:ea typeface="Helvetica Light" charset="0"/>
                <a:cs typeface="Helvetica Light" charset="0"/>
              </a:rPr>
              <a:t>the following expression?</a:t>
            </a:r>
            <a:endParaRPr lang="en-US" dirty="0">
              <a:solidFill>
                <a:schemeClr val="tx1">
                  <a:lumMod val="50000"/>
                </a:schemeClr>
              </a:solidFill>
              <a:latin typeface="Helvetica Light" charset="0"/>
              <a:ea typeface="Helvetica Light" charset="0"/>
              <a:cs typeface="Helvetica Light" charset="0"/>
            </a:endParaRPr>
          </a:p>
        </p:txBody>
      </p:sp>
      <p:sp>
        <p:nvSpPr>
          <p:cNvPr id="13" name="TextBox 12"/>
          <p:cNvSpPr txBox="1"/>
          <p:nvPr/>
        </p:nvSpPr>
        <p:spPr>
          <a:xfrm>
            <a:off x="3970599" y="3414271"/>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2+3+4+5</a:t>
            </a:r>
          </a:p>
        </p:txBody>
      </p:sp>
      <p:sp>
        <p:nvSpPr>
          <p:cNvPr id="10" name="TextBox 9"/>
          <p:cNvSpPr txBox="1"/>
          <p:nvPr/>
        </p:nvSpPr>
        <p:spPr>
          <a:xfrm>
            <a:off x="705321" y="1639542"/>
            <a:ext cx="4609629" cy="1200329"/>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accent1"/>
                </a:solidFill>
                <a:latin typeface="Courier New"/>
                <a:cs typeface="Courier New"/>
              </a:rPr>
              <a:t> </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endParaRPr lang="en-US" sz="1800" dirty="0">
              <a:solidFill>
                <a:schemeClr val="tx2"/>
              </a:solidFill>
              <a:latin typeface="Courier New"/>
              <a:cs typeface="Courier New"/>
            </a:endParaRPr>
          </a:p>
          <a:p>
            <a:pPr eaLnBrk="1" hangingPunct="1">
              <a:defRPr/>
            </a:pPr>
            <a:r>
              <a:rPr lang="en-US" sz="1800" dirty="0">
                <a:solidFill>
                  <a:schemeClr val="tx2"/>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p>
          <a:p>
            <a:pPr eaLnBrk="1" hangingPunct="1">
              <a:defRPr/>
            </a:pP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sp>
        <p:nvSpPr>
          <p:cNvPr id="61" name="Content Placeholder 2"/>
          <p:cNvSpPr>
            <a:spLocks noGrp="1"/>
          </p:cNvSpPr>
          <p:nvPr>
            <p:ph idx="1"/>
          </p:nvPr>
        </p:nvSpPr>
        <p:spPr bwMode="auto">
          <a:xfrm>
            <a:off x="1409269" y="3947038"/>
            <a:ext cx="6325462" cy="2797264"/>
          </a:xfrm>
          <a:noFill/>
          <a:ln>
            <a:solidFill>
              <a:srgbClr val="00000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indent="0" eaLnBrk="1" hangingPunct="1">
              <a:buNone/>
            </a:pPr>
            <a:r>
              <a:rPr lang="en-US" dirty="0">
                <a:solidFill>
                  <a:srgbClr val="7030A0"/>
                </a:solidFill>
                <a:latin typeface="Courier New" charset="0"/>
                <a:ea typeface="ＭＳ Ｐゴシック" charset="0"/>
                <a:cs typeface="Trebuchet MS" charset="0"/>
              </a:rPr>
              <a:t>&lt;expr&gt; </a:t>
            </a:r>
            <a:r>
              <a:rPr lang="en-US" dirty="0">
                <a:solidFill>
                  <a:schemeClr val="tx1">
                    <a:lumMod val="50000"/>
                  </a:schemeClr>
                </a:solidFill>
                <a:latin typeface="Courier New" charset="0"/>
                <a:ea typeface="ＭＳ Ｐゴシック" charset="0"/>
                <a:cs typeface="Trebuchet MS" charset="0"/>
              </a:rPr>
              <a:t>=&gt; </a:t>
            </a:r>
            <a:r>
              <a:rPr lang="en-US" dirty="0">
                <a:solidFill>
                  <a:srgbClr val="7030A0"/>
                </a:solidFill>
                <a:latin typeface="Courier New" charset="0"/>
                <a:ea typeface="ＭＳ Ｐゴシック" charset="0"/>
                <a:cs typeface="Trebuchet MS" charset="0"/>
              </a:rPr>
              <a:t>&lt;expr&gt;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p>
          <a:p>
            <a:pPr marL="0" indent="0">
              <a:buNone/>
            </a:pPr>
            <a:r>
              <a:rPr lang="en-US" dirty="0">
                <a:solidFill>
                  <a:schemeClr val="tx1">
                    <a:lumMod val="50000"/>
                  </a:schemeClr>
                </a:solidFill>
                <a:latin typeface="Courier New" charset="0"/>
                <a:ea typeface="ＭＳ Ｐゴシック" charset="0"/>
                <a:cs typeface="Trebuchet MS" charset="0"/>
              </a:rPr>
              <a:t>       =&gt; </a:t>
            </a:r>
            <a:r>
              <a:rPr lang="en-US" dirty="0">
                <a:solidFill>
                  <a:srgbClr val="7030A0"/>
                </a:solidFill>
                <a:latin typeface="Courier New" charset="0"/>
                <a:ea typeface="ＭＳ Ｐゴシック" charset="0"/>
                <a:cs typeface="Trebuchet MS" charset="0"/>
              </a:rPr>
              <a:t>&lt;expr&gt;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p>
          <a:p>
            <a:pPr marL="0" indent="0">
              <a:buNone/>
            </a:pPr>
            <a:r>
              <a:rPr lang="en-US" dirty="0">
                <a:solidFill>
                  <a:schemeClr val="tx1">
                    <a:lumMod val="50000"/>
                  </a:schemeClr>
                </a:solidFill>
                <a:latin typeface="Courier New" charset="0"/>
                <a:ea typeface="ＭＳ Ｐゴシック" charset="0"/>
                <a:cs typeface="Trebuchet MS" charset="0"/>
              </a:rPr>
              <a:t>       =&gt;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r>
              <a:rPr lang="en-US" dirty="0">
                <a:solidFill>
                  <a:srgbClr val="7030A0"/>
                </a:solidFill>
                <a:latin typeface="Courier New" charset="0"/>
                <a:ea typeface="ＭＳ Ｐゴシック" charset="0"/>
                <a:cs typeface="Trebuchet MS" charset="0"/>
              </a:rPr>
              <a: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r>
              <a:rPr lang="en-US" dirty="0">
                <a:solidFill>
                  <a:srgbClr val="7030A0"/>
                </a:solidFill>
                <a:latin typeface="Courier New" charset="0"/>
                <a:ea typeface="ＭＳ Ｐゴシック" charset="0"/>
                <a:cs typeface="Trebuchet MS" charset="0"/>
              </a:rPr>
              <a: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r>
              <a:rPr lang="en-US" dirty="0">
                <a:solidFill>
                  <a:schemeClr val="tx1">
                    <a:lumMod val="50000"/>
                  </a:schemeClr>
                </a:solidFill>
                <a:latin typeface="Courier New" charset="0"/>
                <a:ea typeface="ＭＳ Ｐゴシック" charset="0"/>
                <a:cs typeface="Trebuchet MS" charset="0"/>
              </a:rPr>
              <a:t> &lt;op&gt;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+ 3 &lt;op&gt;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+ 3 +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+ 3 + </a:t>
            </a:r>
            <a:r>
              <a:rPr lang="en-US" dirty="0">
                <a:solidFill>
                  <a:srgbClr val="000000"/>
                </a:solidFill>
                <a:latin typeface="Courier New" charset="0"/>
                <a:ea typeface="ＭＳ Ｐゴシック" charset="0"/>
                <a:cs typeface="Trebuchet MS" charset="0"/>
              </a:rPr>
              <a:t>4</a:t>
            </a:r>
            <a:r>
              <a:rPr lang="en-US" dirty="0">
                <a:solidFill>
                  <a:schemeClr val="tx2"/>
                </a:solidFill>
                <a:latin typeface="Courier New" charset="0"/>
                <a:ea typeface="ＭＳ Ｐゴシック" charset="0"/>
                <a:cs typeface="Trebuchet MS" charset="0"/>
              </a:rPr>
              <a:t> </a:t>
            </a:r>
            <a:r>
              <a:rPr lang="en-US" dirty="0">
                <a:solidFill>
                  <a:schemeClr val="tx1">
                    <a:lumMod val="50000"/>
                  </a:schemeClr>
                </a:solidFill>
                <a:latin typeface="Courier New" charset="0"/>
                <a:ea typeface="ＭＳ Ｐゴシック" charset="0"/>
                <a:cs typeface="Trebuchet MS" charset="0"/>
              </a:rPr>
              <a:t>&lt;op&gt;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endParaRPr lang="en-US" dirty="0">
              <a:solidFill>
                <a:schemeClr val="tx1">
                  <a:lumMod val="50000"/>
                </a:schemeClr>
              </a:solidFill>
              <a:latin typeface="Courier New" charset="0"/>
              <a:ea typeface="ＭＳ Ｐゴシック" charset="0"/>
              <a:cs typeface="Trebuchet MS" charset="0"/>
            </a:endParaRPr>
          </a:p>
          <a:p>
            <a:pPr marL="0" indent="0">
              <a:buNone/>
            </a:pPr>
            <a:r>
              <a:rPr lang="en-US" dirty="0">
                <a:solidFill>
                  <a:schemeClr val="tx1">
                    <a:lumMod val="50000"/>
                  </a:schemeClr>
                </a:solidFill>
                <a:latin typeface="Courier New" charset="0"/>
                <a:ea typeface="ＭＳ Ｐゴシック" charset="0"/>
                <a:cs typeface="Trebuchet MS" charset="0"/>
              </a:rPr>
              <a:t>       =&gt; 2 + 3 + </a:t>
            </a:r>
            <a:r>
              <a:rPr lang="en-US" dirty="0">
                <a:solidFill>
                  <a:srgbClr val="000000"/>
                </a:solidFill>
                <a:latin typeface="Courier New" charset="0"/>
                <a:ea typeface="ＭＳ Ｐゴシック" charset="0"/>
                <a:cs typeface="Trebuchet MS" charset="0"/>
              </a:rPr>
              <a:t>4</a:t>
            </a:r>
            <a:r>
              <a:rPr lang="en-US" dirty="0">
                <a:solidFill>
                  <a:schemeClr val="tx2"/>
                </a:solidFill>
                <a:latin typeface="Courier New" charset="0"/>
                <a:ea typeface="ＭＳ Ｐゴシック" charset="0"/>
                <a:cs typeface="Trebuchet MS" charset="0"/>
              </a:rPr>
              <a:t> </a:t>
            </a:r>
            <a:r>
              <a:rPr lang="en-US" dirty="0">
                <a:solidFill>
                  <a:schemeClr val="tx1">
                    <a:lumMod val="50000"/>
                  </a:schemeClr>
                </a:solidFill>
                <a:latin typeface="Courier New" charset="0"/>
                <a:ea typeface="ＭＳ Ｐゴシック" charset="0"/>
                <a:cs typeface="Trebuchet MS" charset="0"/>
              </a:rPr>
              <a:t>+ </a:t>
            </a:r>
            <a:r>
              <a:rPr lang="en-US" dirty="0">
                <a:solidFill>
                  <a:schemeClr val="tx2"/>
                </a:solidFill>
                <a:latin typeface="Courier New" charset="0"/>
                <a:ea typeface="ＭＳ Ｐゴシック" charset="0"/>
                <a:cs typeface="Trebuchet MS" charset="0"/>
              </a:rPr>
              <a:t>&lt;</a:t>
            </a:r>
            <a:r>
              <a:rPr lang="en-US" dirty="0" err="1">
                <a:solidFill>
                  <a:schemeClr val="tx2"/>
                </a:solidFill>
                <a:latin typeface="Courier New" charset="0"/>
                <a:ea typeface="ＭＳ Ｐゴシック" charset="0"/>
                <a:cs typeface="Trebuchet MS" charset="0"/>
              </a:rPr>
              <a:t>const</a:t>
            </a:r>
            <a:r>
              <a:rPr lang="en-US" dirty="0">
                <a:solidFill>
                  <a:schemeClr val="tx2"/>
                </a:solidFill>
                <a:latin typeface="Courier New" charset="0"/>
                <a:ea typeface="ＭＳ Ｐゴシック" charset="0"/>
                <a:cs typeface="Trebuchet MS" charset="0"/>
              </a:rPr>
              <a:t>&gt;</a:t>
            </a:r>
          </a:p>
          <a:p>
            <a:pPr marL="0" indent="0">
              <a:buNone/>
            </a:pPr>
            <a:r>
              <a:rPr lang="en-US" dirty="0">
                <a:solidFill>
                  <a:schemeClr val="tx1">
                    <a:lumMod val="50000"/>
                  </a:schemeClr>
                </a:solidFill>
                <a:latin typeface="Courier New" charset="0"/>
                <a:ea typeface="ＭＳ Ｐゴシック" charset="0"/>
                <a:cs typeface="Trebuchet MS" charset="0"/>
              </a:rPr>
              <a:t>       =&gt; 2 + 3 + 4 + 5</a:t>
            </a:r>
          </a:p>
        </p:txBody>
      </p:sp>
      <p:sp>
        <p:nvSpPr>
          <p:cNvPr id="5" name="TextBox 4"/>
          <p:cNvSpPr txBox="1"/>
          <p:nvPr/>
        </p:nvSpPr>
        <p:spPr>
          <a:xfrm>
            <a:off x="6162261" y="1564889"/>
            <a:ext cx="1733385" cy="1323439"/>
          </a:xfrm>
          <a:prstGeom prst="rect">
            <a:avLst/>
          </a:prstGeom>
          <a:noFill/>
          <a:ln>
            <a:solidFill>
              <a:schemeClr val="accent3">
                <a:lumMod val="75000"/>
              </a:schemeClr>
            </a:solidFill>
          </a:ln>
        </p:spPr>
        <p:txBody>
          <a:bodyPr wrap="square" rtlCol="0">
            <a:spAutoFit/>
          </a:bodyPr>
          <a:lstStyle/>
          <a:p>
            <a:r>
              <a:rPr lang="en-US" sz="2000" dirty="0">
                <a:solidFill>
                  <a:schemeClr val="accent3">
                    <a:lumMod val="75000"/>
                  </a:schemeClr>
                </a:solidFill>
                <a:latin typeface="Helvetica Light" charset="0"/>
                <a:ea typeface="Helvetica Light" charset="0"/>
                <a:cs typeface="Helvetica Light" charset="0"/>
              </a:rPr>
              <a:t>We use two nonterminal to break the symmetry</a:t>
            </a:r>
          </a:p>
        </p:txBody>
      </p:sp>
    </p:spTree>
    <p:extLst>
      <p:ext uri="{BB962C8B-B14F-4D97-AF65-F5344CB8AC3E}">
        <p14:creationId xmlns:p14="http://schemas.microsoft.com/office/powerpoint/2010/main" val="14584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associativity?</a:t>
            </a:r>
          </a:p>
        </p:txBody>
      </p:sp>
      <p:sp>
        <p:nvSpPr>
          <p:cNvPr id="11" name="Rectangle 10"/>
          <p:cNvSpPr/>
          <p:nvPr/>
        </p:nvSpPr>
        <p:spPr>
          <a:xfrm>
            <a:off x="578525" y="2951555"/>
            <a:ext cx="8458200"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How can we recognize the following expression?</a:t>
            </a:r>
          </a:p>
        </p:txBody>
      </p:sp>
      <p:sp>
        <p:nvSpPr>
          <p:cNvPr id="13" name="TextBox 12"/>
          <p:cNvSpPr txBox="1"/>
          <p:nvPr/>
        </p:nvSpPr>
        <p:spPr>
          <a:xfrm>
            <a:off x="3010135" y="3402756"/>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2+3+4+5</a:t>
            </a:r>
          </a:p>
        </p:txBody>
      </p:sp>
      <p:sp>
        <p:nvSpPr>
          <p:cNvPr id="10" name="TextBox 9"/>
          <p:cNvSpPr txBox="1"/>
          <p:nvPr/>
        </p:nvSpPr>
        <p:spPr>
          <a:xfrm>
            <a:off x="705321" y="1639542"/>
            <a:ext cx="4609629" cy="1200329"/>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accent1"/>
                </a:solidFill>
                <a:latin typeface="Courier New"/>
                <a:cs typeface="Courier New"/>
              </a:rPr>
              <a:t> </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endParaRPr lang="en-US" sz="1800" dirty="0">
              <a:solidFill>
                <a:schemeClr val="tx2"/>
              </a:solidFill>
              <a:latin typeface="Courier New"/>
              <a:cs typeface="Courier New"/>
            </a:endParaRPr>
          </a:p>
          <a:p>
            <a:pPr eaLnBrk="1" hangingPunct="1">
              <a:defRPr/>
            </a:pPr>
            <a:r>
              <a:rPr lang="en-US" sz="1800" dirty="0">
                <a:solidFill>
                  <a:schemeClr val="tx2"/>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p>
          <a:p>
            <a:pPr eaLnBrk="1" hangingPunct="1">
              <a:defRPr/>
            </a:pP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sp>
        <p:nvSpPr>
          <p:cNvPr id="5" name="TextBox 4"/>
          <p:cNvSpPr txBox="1"/>
          <p:nvPr/>
        </p:nvSpPr>
        <p:spPr>
          <a:xfrm>
            <a:off x="6162261" y="1564889"/>
            <a:ext cx="1733385" cy="1323439"/>
          </a:xfrm>
          <a:prstGeom prst="rect">
            <a:avLst/>
          </a:prstGeom>
          <a:noFill/>
          <a:ln>
            <a:solidFill>
              <a:schemeClr val="accent3">
                <a:lumMod val="75000"/>
              </a:schemeClr>
            </a:solidFill>
          </a:ln>
        </p:spPr>
        <p:txBody>
          <a:bodyPr wrap="square" rtlCol="0">
            <a:spAutoFit/>
          </a:bodyPr>
          <a:lstStyle/>
          <a:p>
            <a:r>
              <a:rPr lang="en-US" sz="2000" dirty="0">
                <a:solidFill>
                  <a:schemeClr val="accent3">
                    <a:lumMod val="75000"/>
                  </a:schemeClr>
                </a:solidFill>
                <a:latin typeface="Helvetica Light" charset="0"/>
                <a:ea typeface="Helvetica Light" charset="0"/>
                <a:cs typeface="Helvetica Light" charset="0"/>
              </a:rPr>
              <a:t>We use two nonterminal to break the symmetry</a:t>
            </a:r>
          </a:p>
        </p:txBody>
      </p:sp>
    </p:spTree>
    <p:extLst>
      <p:ext uri="{BB962C8B-B14F-4D97-AF65-F5344CB8AC3E}">
        <p14:creationId xmlns:p14="http://schemas.microsoft.com/office/powerpoint/2010/main" val="105010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1316736"/>
            <a:ext cx="6471550" cy="868430"/>
          </a:xfrm>
        </p:spPr>
        <p:txBody>
          <a:bodyPr>
            <a:noAutofit/>
          </a:bodyPr>
          <a:lstStyle/>
          <a:p>
            <a:r>
              <a:rPr lang="en-US" sz="4000" dirty="0"/>
              <a:t>Pure Compilation</a:t>
            </a:r>
          </a:p>
        </p:txBody>
      </p:sp>
      <p:pic>
        <p:nvPicPr>
          <p:cNvPr id="6" name="Picture 5"/>
          <p:cNvPicPr>
            <a:picLocks noChangeAspect="1"/>
          </p:cNvPicPr>
          <p:nvPr/>
        </p:nvPicPr>
        <p:blipFill>
          <a:blip r:embed="rId2"/>
          <a:stretch>
            <a:fillRect/>
          </a:stretch>
        </p:blipFill>
        <p:spPr>
          <a:xfrm>
            <a:off x="5463297" y="1030004"/>
            <a:ext cx="2563365" cy="1441893"/>
          </a:xfrm>
          <a:prstGeom prst="rect">
            <a:avLst/>
          </a:prstGeom>
        </p:spPr>
      </p:pic>
      <p:pic>
        <p:nvPicPr>
          <p:cNvPr id="7" name="Picture 6" descr="u01-01a-978012410409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625931" y="2693941"/>
            <a:ext cx="5892138" cy="2617524"/>
          </a:xfrm>
          <a:prstGeom prst="rect">
            <a:avLst/>
          </a:prstGeom>
          <a:noFill/>
          <a:ln>
            <a:noFill/>
          </a:ln>
        </p:spPr>
      </p:pic>
      <p:sp>
        <p:nvSpPr>
          <p:cNvPr id="8" name="Footer Placeholder 2"/>
          <p:cNvSpPr>
            <a:spLocks noGrp="1"/>
          </p:cNvSpPr>
          <p:nvPr>
            <p:ph type="ftr" sz="quarter" idx="11"/>
          </p:nvPr>
        </p:nvSpPr>
        <p:spPr>
          <a:xfrm>
            <a:off x="3124200" y="6632905"/>
            <a:ext cx="2895600" cy="365125"/>
          </a:xfrm>
        </p:spPr>
        <p:txBody>
          <a:bodyPr/>
          <a:lstStyle/>
          <a:p>
            <a:r>
              <a:rPr lang="en-US" sz="1200" dirty="0"/>
              <a:t>© 2015 Elsevier, Inc. All rights reserved.</a:t>
            </a:r>
          </a:p>
        </p:txBody>
      </p:sp>
      <p:sp>
        <p:nvSpPr>
          <p:cNvPr id="9" name="Rectangle 8"/>
          <p:cNvSpPr/>
          <p:nvPr/>
        </p:nvSpPr>
        <p:spPr>
          <a:xfrm>
            <a:off x="1537734" y="5464634"/>
            <a:ext cx="5890437" cy="1200329"/>
          </a:xfrm>
          <a:prstGeom prst="rect">
            <a:avLst/>
          </a:prstGeom>
          <a:ln>
            <a:solidFill>
              <a:srgbClr val="7030A0"/>
            </a:solidFill>
          </a:ln>
        </p:spPr>
        <p:txBody>
          <a:bodyPr wrap="square">
            <a:spAutoFit/>
          </a:bodyPr>
          <a:lstStyle/>
          <a:p>
            <a:r>
              <a:rPr lang="en-US" dirty="0">
                <a:solidFill>
                  <a:schemeClr val="tx1">
                    <a:lumMod val="50000"/>
                  </a:schemeClr>
                </a:solidFill>
                <a:latin typeface="Helvetica Light" charset="0"/>
                <a:ea typeface="Helvetica Light" charset="0"/>
                <a:cs typeface="Helvetica Light" charset="0"/>
              </a:rPr>
              <a:t>A compiler is a </a:t>
            </a:r>
            <a:r>
              <a:rPr lang="en-US" dirty="0">
                <a:solidFill>
                  <a:schemeClr val="tx2"/>
                </a:solidFill>
                <a:latin typeface="Helvetica Light" charset="0"/>
                <a:ea typeface="Helvetica Light" charset="0"/>
                <a:cs typeface="Helvetica Light" charset="0"/>
              </a:rPr>
              <a:t>program</a:t>
            </a:r>
            <a:r>
              <a:rPr lang="en-US" dirty="0">
                <a:solidFill>
                  <a:schemeClr val="tx1">
                    <a:lumMod val="50000"/>
                  </a:schemeClr>
                </a:solidFill>
                <a:latin typeface="Helvetica Light" charset="0"/>
                <a:ea typeface="Helvetica Light" charset="0"/>
                <a:cs typeface="Helvetica Light" charset="0"/>
              </a:rPr>
              <a:t> that translates from a </a:t>
            </a:r>
            <a:r>
              <a:rPr lang="en-US" dirty="0">
                <a:solidFill>
                  <a:schemeClr val="accent3">
                    <a:lumMod val="75000"/>
                  </a:schemeClr>
                </a:solidFill>
                <a:latin typeface="Helvetica Light" charset="0"/>
                <a:ea typeface="Helvetica Light" charset="0"/>
                <a:cs typeface="Helvetica Light" charset="0"/>
              </a:rPr>
              <a:t>source program</a:t>
            </a:r>
            <a:r>
              <a:rPr lang="en-US" dirty="0">
                <a:solidFill>
                  <a:schemeClr val="tx1">
                    <a:lumMod val="50000"/>
                  </a:schemeClr>
                </a:solidFill>
                <a:latin typeface="Helvetica Light" charset="0"/>
                <a:ea typeface="Helvetica Light" charset="0"/>
                <a:cs typeface="Helvetica Light" charset="0"/>
              </a:rPr>
              <a:t> from an high-level language into a </a:t>
            </a:r>
            <a:r>
              <a:rPr lang="en-US" dirty="0">
                <a:solidFill>
                  <a:srgbClr val="7030A0"/>
                </a:solidFill>
                <a:latin typeface="Helvetica Light" charset="0"/>
                <a:ea typeface="Helvetica Light" charset="0"/>
                <a:cs typeface="Helvetica Light" charset="0"/>
              </a:rPr>
              <a:t>low-level language</a:t>
            </a:r>
            <a:r>
              <a:rPr lang="en-US" dirty="0">
                <a:solidFill>
                  <a:schemeClr val="tx1">
                    <a:lumMod val="50000"/>
                  </a:schemeClr>
                </a:solidFill>
                <a:latin typeface="Helvetica Light" charset="0"/>
                <a:ea typeface="Helvetica Light" charset="0"/>
                <a:cs typeface="Helvetica Light" charset="0"/>
              </a:rPr>
              <a:t>.</a:t>
            </a:r>
          </a:p>
        </p:txBody>
      </p:sp>
      <p:sp>
        <p:nvSpPr>
          <p:cNvPr id="10" name="Rounded Rectangle 9"/>
          <p:cNvSpPr/>
          <p:nvPr/>
        </p:nvSpPr>
        <p:spPr>
          <a:xfrm>
            <a:off x="2966484" y="3384976"/>
            <a:ext cx="3053316" cy="102752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349256" y="2625836"/>
            <a:ext cx="2251444" cy="472409"/>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12" name="Rounded Rectangle 11">
            <a:extLst>
              <a:ext uri="{FF2B5EF4-FFF2-40B4-BE49-F238E27FC236}">
                <a16:creationId xmlns:a16="http://schemas.microsoft.com/office/drawing/2014/main" id="{A121C590-ED10-FC43-996A-70853595FA48}"/>
              </a:ext>
            </a:extLst>
          </p:cNvPr>
          <p:cNvSpPr/>
          <p:nvPr/>
        </p:nvSpPr>
        <p:spPr>
          <a:xfrm>
            <a:off x="2966484" y="4565673"/>
            <a:ext cx="3053316" cy="81389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5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Associativity by Grammar Design</a:t>
            </a:r>
          </a:p>
        </p:txBody>
      </p:sp>
      <p:sp>
        <p:nvSpPr>
          <p:cNvPr id="10" name="TextBox 9"/>
          <p:cNvSpPr txBox="1"/>
          <p:nvPr/>
        </p:nvSpPr>
        <p:spPr>
          <a:xfrm>
            <a:off x="4097212" y="2225422"/>
            <a:ext cx="4609629" cy="1200329"/>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accent1"/>
                </a:solidFill>
                <a:latin typeface="Courier New"/>
                <a:cs typeface="Courier New"/>
              </a:rPr>
              <a:t> </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endParaRPr lang="en-US" sz="1800" dirty="0">
              <a:solidFill>
                <a:schemeClr val="tx2"/>
              </a:solidFill>
              <a:latin typeface="Courier New"/>
              <a:cs typeface="Courier New"/>
            </a:endParaRPr>
          </a:p>
          <a:p>
            <a:pPr eaLnBrk="1" hangingPunct="1">
              <a:defRPr/>
            </a:pPr>
            <a:r>
              <a:rPr lang="en-US" sz="1800" dirty="0">
                <a:solidFill>
                  <a:schemeClr val="tx2"/>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p>
          <a:p>
            <a:pPr eaLnBrk="1" hangingPunct="1">
              <a:defRPr/>
            </a:pP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grpSp>
        <p:nvGrpSpPr>
          <p:cNvPr id="2" name="Group 1"/>
          <p:cNvGrpSpPr/>
          <p:nvPr/>
        </p:nvGrpSpPr>
        <p:grpSpPr>
          <a:xfrm>
            <a:off x="5372100" y="4088810"/>
            <a:ext cx="2882951" cy="2286590"/>
            <a:chOff x="5160877" y="3179435"/>
            <a:chExt cx="4127207" cy="2943093"/>
          </a:xfrm>
        </p:grpSpPr>
        <p:grpSp>
          <p:nvGrpSpPr>
            <p:cNvPr id="14" name="Group 1055"/>
            <p:cNvGrpSpPr>
              <a:grpSpLocks/>
            </p:cNvGrpSpPr>
            <p:nvPr/>
          </p:nvGrpSpPr>
          <p:grpSpPr bwMode="auto">
            <a:xfrm>
              <a:off x="5455491" y="3179435"/>
              <a:ext cx="3219729" cy="2943093"/>
              <a:chOff x="1485" y="1580"/>
              <a:chExt cx="1992" cy="1826"/>
            </a:xfrm>
          </p:grpSpPr>
          <p:sp>
            <p:nvSpPr>
              <p:cNvPr id="15" name="Rectangle 1028"/>
              <p:cNvSpPr>
                <a:spLocks noChangeArrowheads="1"/>
              </p:cNvSpPr>
              <p:nvPr/>
            </p:nvSpPr>
            <p:spPr bwMode="auto">
              <a:xfrm>
                <a:off x="1972" y="1580"/>
                <a:ext cx="690"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16" name="Rectangle 1037"/>
              <p:cNvSpPr>
                <a:spLocks noChangeArrowheads="1"/>
              </p:cNvSpPr>
              <p:nvPr/>
            </p:nvSpPr>
            <p:spPr bwMode="auto">
              <a:xfrm>
                <a:off x="1485" y="2513"/>
                <a:ext cx="236"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2</a:t>
                </a:r>
              </a:p>
            </p:txBody>
          </p:sp>
          <p:sp>
            <p:nvSpPr>
              <p:cNvPr id="17" name="Rectangle 1039"/>
              <p:cNvSpPr>
                <a:spLocks noChangeArrowheads="1"/>
              </p:cNvSpPr>
              <p:nvPr/>
            </p:nvSpPr>
            <p:spPr bwMode="auto">
              <a:xfrm>
                <a:off x="2175" y="3175"/>
                <a:ext cx="184"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3</a:t>
                </a:r>
              </a:p>
            </p:txBody>
          </p:sp>
          <p:sp>
            <p:nvSpPr>
              <p:cNvPr id="18"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19"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20"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21"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22"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23"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grpSp>
        <p:sp>
          <p:nvSpPr>
            <p:cNvPr id="24" name="Rectangle 1028"/>
            <p:cNvSpPr>
              <a:spLocks noChangeArrowheads="1"/>
            </p:cNvSpPr>
            <p:nvPr/>
          </p:nvSpPr>
          <p:spPr bwMode="auto">
            <a:xfrm>
              <a:off x="6334916" y="4080016"/>
              <a:ext cx="83073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&lt;op&gt;</a:t>
              </a:r>
            </a:p>
          </p:txBody>
        </p:sp>
        <p:sp>
          <p:nvSpPr>
            <p:cNvPr id="25" name="Rectangle 1028"/>
            <p:cNvSpPr>
              <a:spLocks noChangeArrowheads="1"/>
            </p:cNvSpPr>
            <p:nvPr/>
          </p:nvSpPr>
          <p:spPr bwMode="auto">
            <a:xfrm>
              <a:off x="5160877" y="4080005"/>
              <a:ext cx="111529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26" name="Rectangle 1028"/>
            <p:cNvSpPr>
              <a:spLocks noChangeArrowheads="1"/>
            </p:cNvSpPr>
            <p:nvPr/>
          </p:nvSpPr>
          <p:spPr bwMode="auto">
            <a:xfrm>
              <a:off x="7245006" y="4080005"/>
              <a:ext cx="111529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27" name="Line 1048"/>
            <p:cNvSpPr>
              <a:spLocks noChangeShapeType="1"/>
            </p:cNvSpPr>
            <p:nvPr/>
          </p:nvSpPr>
          <p:spPr bwMode="auto">
            <a:xfrm flipH="1">
              <a:off x="6702003" y="3676552"/>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28" name="Rectangle 1028"/>
            <p:cNvSpPr>
              <a:spLocks noChangeArrowheads="1"/>
            </p:cNvSpPr>
            <p:nvPr/>
          </p:nvSpPr>
          <p:spPr bwMode="auto">
            <a:xfrm>
              <a:off x="6310926" y="5107791"/>
              <a:ext cx="111529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29" name="Rectangle 1028"/>
            <p:cNvSpPr>
              <a:spLocks noChangeArrowheads="1"/>
            </p:cNvSpPr>
            <p:nvPr/>
          </p:nvSpPr>
          <p:spPr bwMode="auto">
            <a:xfrm>
              <a:off x="8172789" y="5104835"/>
              <a:ext cx="111529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30" name="Rectangle 1028"/>
            <p:cNvSpPr>
              <a:spLocks noChangeArrowheads="1"/>
            </p:cNvSpPr>
            <p:nvPr/>
          </p:nvSpPr>
          <p:spPr bwMode="auto">
            <a:xfrm>
              <a:off x="7409451" y="5101491"/>
              <a:ext cx="830735"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&lt;op&gt;</a:t>
              </a:r>
            </a:p>
          </p:txBody>
        </p:sp>
        <p:sp>
          <p:nvSpPr>
            <p:cNvPr id="31" name="Line 1048"/>
            <p:cNvSpPr>
              <a:spLocks noChangeShapeType="1"/>
            </p:cNvSpPr>
            <p:nvPr/>
          </p:nvSpPr>
          <p:spPr bwMode="auto">
            <a:xfrm>
              <a:off x="7773308" y="4373758"/>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32" name="Rectangle 1037"/>
            <p:cNvSpPr>
              <a:spLocks noChangeArrowheads="1"/>
            </p:cNvSpPr>
            <p:nvPr/>
          </p:nvSpPr>
          <p:spPr bwMode="auto">
            <a:xfrm>
              <a:off x="6557423" y="4683217"/>
              <a:ext cx="406190"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a:t>
              </a:r>
            </a:p>
          </p:txBody>
        </p:sp>
        <p:sp>
          <p:nvSpPr>
            <p:cNvPr id="33" name="Line 1048"/>
            <p:cNvSpPr>
              <a:spLocks noChangeShapeType="1"/>
            </p:cNvSpPr>
            <p:nvPr/>
          </p:nvSpPr>
          <p:spPr bwMode="auto">
            <a:xfrm>
              <a:off x="6706125" y="4373757"/>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34" name="Rectangle 1039"/>
            <p:cNvSpPr>
              <a:spLocks noChangeArrowheads="1"/>
            </p:cNvSpPr>
            <p:nvPr/>
          </p:nvSpPr>
          <p:spPr bwMode="auto">
            <a:xfrm>
              <a:off x="7655499" y="5737423"/>
              <a:ext cx="297404"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rPr>
                <a:t>+</a:t>
              </a:r>
            </a:p>
          </p:txBody>
        </p:sp>
        <p:sp>
          <p:nvSpPr>
            <p:cNvPr id="35" name="Line 1050"/>
            <p:cNvSpPr>
              <a:spLocks noChangeShapeType="1"/>
            </p:cNvSpPr>
            <p:nvPr/>
          </p:nvSpPr>
          <p:spPr bwMode="auto">
            <a:xfrm>
              <a:off x="7786422"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36" name="Rectangle 1039"/>
            <p:cNvSpPr>
              <a:spLocks noChangeArrowheads="1"/>
            </p:cNvSpPr>
            <p:nvPr/>
          </p:nvSpPr>
          <p:spPr bwMode="auto">
            <a:xfrm>
              <a:off x="8544297" y="5737423"/>
              <a:ext cx="297404" cy="37303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4</a:t>
              </a:r>
            </a:p>
          </p:txBody>
        </p:sp>
        <p:sp>
          <p:nvSpPr>
            <p:cNvPr id="37" name="Line 1050"/>
            <p:cNvSpPr>
              <a:spLocks noChangeShapeType="1"/>
            </p:cNvSpPr>
            <p:nvPr/>
          </p:nvSpPr>
          <p:spPr bwMode="auto">
            <a:xfrm>
              <a:off x="8675220"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grpSp>
      <p:grpSp>
        <p:nvGrpSpPr>
          <p:cNvPr id="3" name="Group 2"/>
          <p:cNvGrpSpPr/>
          <p:nvPr/>
        </p:nvGrpSpPr>
        <p:grpSpPr>
          <a:xfrm>
            <a:off x="716200" y="1632722"/>
            <a:ext cx="2876907" cy="2159882"/>
            <a:chOff x="4733209" y="2944590"/>
            <a:chExt cx="4264377" cy="2955781"/>
          </a:xfrm>
        </p:grpSpPr>
        <p:sp>
          <p:nvSpPr>
            <p:cNvPr id="38" name="Rectangle 1028"/>
            <p:cNvSpPr>
              <a:spLocks noChangeArrowheads="1"/>
            </p:cNvSpPr>
            <p:nvPr/>
          </p:nvSpPr>
          <p:spPr bwMode="auto">
            <a:xfrm>
              <a:off x="6539496" y="2944590"/>
              <a:ext cx="115478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39" name="Rectangle 1037"/>
            <p:cNvSpPr>
              <a:spLocks noChangeArrowheads="1"/>
            </p:cNvSpPr>
            <p:nvPr/>
          </p:nvSpPr>
          <p:spPr bwMode="auto">
            <a:xfrm>
              <a:off x="5097875" y="5503751"/>
              <a:ext cx="394433"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2</a:t>
              </a:r>
            </a:p>
          </p:txBody>
        </p:sp>
        <p:sp>
          <p:nvSpPr>
            <p:cNvPr id="40" name="Rectangle 1039"/>
            <p:cNvSpPr>
              <a:spLocks noChangeArrowheads="1"/>
            </p:cNvSpPr>
            <p:nvPr/>
          </p:nvSpPr>
          <p:spPr bwMode="auto">
            <a:xfrm>
              <a:off x="7013648" y="5493226"/>
              <a:ext cx="29740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3</a:t>
              </a:r>
            </a:p>
          </p:txBody>
        </p:sp>
        <p:sp>
          <p:nvSpPr>
            <p:cNvPr id="41" name="Line 1042"/>
            <p:cNvSpPr>
              <a:spLocks noChangeShapeType="1"/>
            </p:cNvSpPr>
            <p:nvPr/>
          </p:nvSpPr>
          <p:spPr bwMode="auto">
            <a:xfrm flipH="1">
              <a:off x="6350692" y="3441015"/>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2" name="Line 1043"/>
            <p:cNvSpPr>
              <a:spLocks noChangeShapeType="1"/>
            </p:cNvSpPr>
            <p:nvPr/>
          </p:nvSpPr>
          <p:spPr bwMode="auto">
            <a:xfrm>
              <a:off x="7288163" y="3445851"/>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3" name="Line 1046"/>
            <p:cNvSpPr>
              <a:spLocks noChangeShapeType="1"/>
            </p:cNvSpPr>
            <p:nvPr/>
          </p:nvSpPr>
          <p:spPr bwMode="auto">
            <a:xfrm flipH="1">
              <a:off x="5282664" y="4127300"/>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4" name="Line 1047"/>
            <p:cNvSpPr>
              <a:spLocks noChangeShapeType="1"/>
            </p:cNvSpPr>
            <p:nvPr/>
          </p:nvSpPr>
          <p:spPr bwMode="auto">
            <a:xfrm>
              <a:off x="6228217" y="4127300"/>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5" name="Line 1048"/>
            <p:cNvSpPr>
              <a:spLocks noChangeShapeType="1"/>
            </p:cNvSpPr>
            <p:nvPr/>
          </p:nvSpPr>
          <p:spPr bwMode="auto">
            <a:xfrm>
              <a:off x="5246576" y="519429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6" name="Line 1050"/>
            <p:cNvSpPr>
              <a:spLocks noChangeShapeType="1"/>
            </p:cNvSpPr>
            <p:nvPr/>
          </p:nvSpPr>
          <p:spPr bwMode="auto">
            <a:xfrm>
              <a:off x="7144570" y="522406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47" name="Rectangle 1028"/>
            <p:cNvSpPr>
              <a:spLocks noChangeArrowheads="1"/>
            </p:cNvSpPr>
            <p:nvPr/>
          </p:nvSpPr>
          <p:spPr bwMode="auto">
            <a:xfrm>
              <a:off x="6932713" y="3820772"/>
              <a:ext cx="860148"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&lt;op&gt;</a:t>
              </a:r>
            </a:p>
          </p:txBody>
        </p:sp>
        <p:sp>
          <p:nvSpPr>
            <p:cNvPr id="48" name="Rectangle 1028"/>
            <p:cNvSpPr>
              <a:spLocks noChangeArrowheads="1"/>
            </p:cNvSpPr>
            <p:nvPr/>
          </p:nvSpPr>
          <p:spPr bwMode="auto">
            <a:xfrm>
              <a:off x="5758673" y="3820762"/>
              <a:ext cx="115478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49" name="Rectangle 1028"/>
            <p:cNvSpPr>
              <a:spLocks noChangeArrowheads="1"/>
            </p:cNvSpPr>
            <p:nvPr/>
          </p:nvSpPr>
          <p:spPr bwMode="auto">
            <a:xfrm>
              <a:off x="7842802" y="3820762"/>
              <a:ext cx="115478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50" name="Line 1048"/>
            <p:cNvSpPr>
              <a:spLocks noChangeShapeType="1"/>
            </p:cNvSpPr>
            <p:nvPr/>
          </p:nvSpPr>
          <p:spPr bwMode="auto">
            <a:xfrm flipH="1">
              <a:off x="7299799" y="3417309"/>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51" name="Rectangle 1028"/>
            <p:cNvSpPr>
              <a:spLocks noChangeArrowheads="1"/>
            </p:cNvSpPr>
            <p:nvPr/>
          </p:nvSpPr>
          <p:spPr bwMode="auto">
            <a:xfrm>
              <a:off x="4733209" y="4860291"/>
              <a:ext cx="115478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52" name="Rectangle 1028"/>
            <p:cNvSpPr>
              <a:spLocks noChangeArrowheads="1"/>
            </p:cNvSpPr>
            <p:nvPr/>
          </p:nvSpPr>
          <p:spPr bwMode="auto">
            <a:xfrm>
              <a:off x="6656994" y="4856294"/>
              <a:ext cx="115478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&lt;expr&gt;</a:t>
              </a:r>
            </a:p>
          </p:txBody>
        </p:sp>
        <p:sp>
          <p:nvSpPr>
            <p:cNvPr id="53" name="Rectangle 1028"/>
            <p:cNvSpPr>
              <a:spLocks noChangeArrowheads="1"/>
            </p:cNvSpPr>
            <p:nvPr/>
          </p:nvSpPr>
          <p:spPr bwMode="auto">
            <a:xfrm>
              <a:off x="5843951" y="4867819"/>
              <a:ext cx="860148"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1"/>
                  </a:solidFill>
                  <a:latin typeface="Courier New" charset="0"/>
                  <a:ea typeface="Courier New" charset="0"/>
                  <a:cs typeface="Courier New" charset="0"/>
                </a:rPr>
                <a:t>&lt;op&gt;</a:t>
              </a:r>
            </a:p>
          </p:txBody>
        </p:sp>
        <p:sp>
          <p:nvSpPr>
            <p:cNvPr id="54" name="Line 1048"/>
            <p:cNvSpPr>
              <a:spLocks noChangeShapeType="1"/>
            </p:cNvSpPr>
            <p:nvPr/>
          </p:nvSpPr>
          <p:spPr bwMode="auto">
            <a:xfrm>
              <a:off x="6231450" y="4127301"/>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55" name="Rectangle 1037"/>
            <p:cNvSpPr>
              <a:spLocks noChangeArrowheads="1"/>
            </p:cNvSpPr>
            <p:nvPr/>
          </p:nvSpPr>
          <p:spPr bwMode="auto">
            <a:xfrm>
              <a:off x="6073578" y="5486850"/>
              <a:ext cx="420571"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a:t>
              </a:r>
            </a:p>
          </p:txBody>
        </p:sp>
        <p:sp>
          <p:nvSpPr>
            <p:cNvPr id="56" name="Line 1048"/>
            <p:cNvSpPr>
              <a:spLocks noChangeShapeType="1"/>
            </p:cNvSpPr>
            <p:nvPr/>
          </p:nvSpPr>
          <p:spPr bwMode="auto">
            <a:xfrm>
              <a:off x="6222281" y="5177391"/>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57" name="Rectangle 1039"/>
            <p:cNvSpPr>
              <a:spLocks noChangeArrowheads="1"/>
            </p:cNvSpPr>
            <p:nvPr/>
          </p:nvSpPr>
          <p:spPr bwMode="auto">
            <a:xfrm>
              <a:off x="7184972" y="4396207"/>
              <a:ext cx="29740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rPr>
                <a:t>+</a:t>
              </a:r>
            </a:p>
          </p:txBody>
        </p:sp>
        <p:sp>
          <p:nvSpPr>
            <p:cNvPr id="58" name="Line 1050"/>
            <p:cNvSpPr>
              <a:spLocks noChangeShapeType="1"/>
            </p:cNvSpPr>
            <p:nvPr/>
          </p:nvSpPr>
          <p:spPr bwMode="auto">
            <a:xfrm>
              <a:off x="7315893" y="4127042"/>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sp>
          <p:nvSpPr>
            <p:cNvPr id="59" name="Rectangle 1039"/>
            <p:cNvSpPr>
              <a:spLocks noChangeArrowheads="1"/>
            </p:cNvSpPr>
            <p:nvPr/>
          </p:nvSpPr>
          <p:spPr bwMode="auto">
            <a:xfrm>
              <a:off x="8229600" y="4389364"/>
              <a:ext cx="297404" cy="3966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1300" dirty="0">
                  <a:solidFill>
                    <a:schemeClr val="accent3">
                      <a:lumMod val="75000"/>
                    </a:schemeClr>
                  </a:solidFill>
                  <a:latin typeface="Book Antiqua" charset="0"/>
                  <a:cs typeface="+mn-cs"/>
                </a:rPr>
                <a:t>4</a:t>
              </a:r>
            </a:p>
          </p:txBody>
        </p:sp>
        <p:sp>
          <p:nvSpPr>
            <p:cNvPr id="60" name="Line 1050"/>
            <p:cNvSpPr>
              <a:spLocks noChangeShapeType="1"/>
            </p:cNvSpPr>
            <p:nvPr/>
          </p:nvSpPr>
          <p:spPr bwMode="auto">
            <a:xfrm>
              <a:off x="8360522" y="41201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00">
                <a:cs typeface="+mn-cs"/>
              </a:endParaRPr>
            </a:p>
          </p:txBody>
        </p:sp>
      </p:grpSp>
      <p:sp>
        <p:nvSpPr>
          <p:cNvPr id="61" name="Rectangle 60"/>
          <p:cNvSpPr/>
          <p:nvPr/>
        </p:nvSpPr>
        <p:spPr>
          <a:xfrm>
            <a:off x="5009591" y="1821401"/>
            <a:ext cx="2365206"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Left-associative</a:t>
            </a:r>
          </a:p>
        </p:txBody>
      </p:sp>
      <p:sp>
        <p:nvSpPr>
          <p:cNvPr id="62" name="TextBox 61"/>
          <p:cNvSpPr txBox="1"/>
          <p:nvPr/>
        </p:nvSpPr>
        <p:spPr>
          <a:xfrm>
            <a:off x="509340" y="4795012"/>
            <a:ext cx="4609629" cy="1200329"/>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accent1"/>
                </a:solidFill>
                <a:latin typeface="Courier New"/>
                <a:cs typeface="Courier New"/>
              </a:rPr>
              <a:t> </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endParaRPr lang="en-US" sz="1800" dirty="0">
              <a:solidFill>
                <a:schemeClr val="tx2"/>
              </a:solidFill>
              <a:latin typeface="Courier New"/>
              <a:cs typeface="Courier New"/>
            </a:endParaRPr>
          </a:p>
          <a:p>
            <a:pPr eaLnBrk="1" hangingPunct="1">
              <a:defRPr/>
            </a:pPr>
            <a:r>
              <a:rPr lang="en-US" sz="1800" dirty="0">
                <a:solidFill>
                  <a:schemeClr val="tx2"/>
                </a:solidFill>
                <a:latin typeface="Courier New"/>
                <a:cs typeface="Courier New"/>
              </a:rPr>
              <a:t>           </a:t>
            </a:r>
            <a:r>
              <a:rPr lang="en-US" sz="1800" dirty="0">
                <a:solidFill>
                  <a:schemeClr val="tx1">
                    <a:lumMod val="50000"/>
                  </a:schemeClr>
                </a:solidFill>
                <a:latin typeface="Courier New"/>
                <a:cs typeface="Courier New"/>
              </a:rPr>
              <a:t>|</a:t>
            </a: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a:t>
            </a: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a:t>
            </a:r>
            <a:r>
              <a:rPr lang="mr-IN" sz="1800" dirty="0">
                <a:solidFill>
                  <a:srgbClr val="7030A0"/>
                </a:solidFill>
                <a:latin typeface="Courier New"/>
                <a:cs typeface="Courier New"/>
              </a:rPr>
              <a:t>&lt;</a:t>
            </a:r>
            <a:r>
              <a:rPr lang="mr-IN" sz="1800" dirty="0" err="1">
                <a:solidFill>
                  <a:srgbClr val="7030A0"/>
                </a:solidFill>
                <a:latin typeface="Courier New"/>
                <a:cs typeface="Courier New"/>
              </a:rPr>
              <a:t>expr</a:t>
            </a:r>
            <a:r>
              <a:rPr lang="mr-IN" sz="1800" dirty="0">
                <a:solidFill>
                  <a:srgbClr val="7030A0"/>
                </a:solidFill>
                <a:latin typeface="Courier New"/>
                <a:cs typeface="Courier New"/>
              </a:rPr>
              <a:t>&gt;</a:t>
            </a:r>
            <a:endParaRPr lang="mr-IN" sz="1800" dirty="0">
              <a:solidFill>
                <a:schemeClr val="tx2"/>
              </a:solidFill>
              <a:latin typeface="Courier New"/>
              <a:cs typeface="Courier New"/>
            </a:endParaRPr>
          </a:p>
          <a:p>
            <a:pPr eaLnBrk="1" hangingPunct="1">
              <a:defRPr/>
            </a:pPr>
            <a:r>
              <a:rPr lang="mr-IN" sz="1800" dirty="0">
                <a:solidFill>
                  <a:schemeClr val="tx2"/>
                </a:solidFill>
                <a:latin typeface="Courier New"/>
                <a:cs typeface="Courier New"/>
              </a:rPr>
              <a:t>&lt;</a:t>
            </a:r>
            <a:r>
              <a:rPr lang="en-US" sz="1800" dirty="0" err="1">
                <a:solidFill>
                  <a:schemeClr val="tx2"/>
                </a:solidFill>
                <a:latin typeface="Courier New"/>
                <a:cs typeface="Courier New"/>
              </a:rPr>
              <a:t>const</a:t>
            </a:r>
            <a:r>
              <a:rPr lang="mr-IN" sz="1800" dirty="0">
                <a:solidFill>
                  <a:schemeClr val="tx2"/>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p>
        </p:txBody>
      </p:sp>
      <p:sp>
        <p:nvSpPr>
          <p:cNvPr id="63" name="Rectangle 62"/>
          <p:cNvSpPr/>
          <p:nvPr/>
        </p:nvSpPr>
        <p:spPr>
          <a:xfrm>
            <a:off x="1421719" y="4390991"/>
            <a:ext cx="2559972" cy="461665"/>
          </a:xfrm>
          <a:prstGeom prst="rect">
            <a:avLst/>
          </a:prstGeom>
        </p:spPr>
        <p:txBody>
          <a:bodyPr wrap="square">
            <a:spAutoFit/>
          </a:bodyPr>
          <a:lstStyle/>
          <a:p>
            <a:pPr>
              <a:defRPr/>
            </a:pPr>
            <a:r>
              <a:rPr lang="en-US">
                <a:solidFill>
                  <a:schemeClr val="tx1">
                    <a:lumMod val="50000"/>
                  </a:schemeClr>
                </a:solidFill>
                <a:latin typeface="Helvetica Light" charset="0"/>
                <a:ea typeface="Helvetica Light" charset="0"/>
                <a:cs typeface="Helvetica Light" charset="0"/>
              </a:rPr>
              <a:t>Right-associative</a:t>
            </a:r>
            <a:endParaRPr lang="en-US" dirty="0">
              <a:solidFill>
                <a:schemeClr val="tx1">
                  <a:lumMod val="50000"/>
                </a:schemeClr>
              </a:solidFill>
              <a:latin typeface="Helvetica Light" charset="0"/>
              <a:ea typeface="Helvetica Light" charset="0"/>
              <a:cs typeface="Helvetica Light" charset="0"/>
            </a:endParaRPr>
          </a:p>
        </p:txBody>
      </p:sp>
      <p:cxnSp>
        <p:nvCxnSpPr>
          <p:cNvPr id="6" name="Straight Connector 5"/>
          <p:cNvCxnSpPr/>
          <p:nvPr/>
        </p:nvCxnSpPr>
        <p:spPr>
          <a:xfrm flipV="1">
            <a:off x="716200" y="3981691"/>
            <a:ext cx="7640722" cy="11575"/>
          </a:xfrm>
          <a:prstGeom prst="line">
            <a:avLst/>
          </a:prstGeom>
          <a:ln w="12700">
            <a:solidFill>
              <a:srgbClr val="000000"/>
            </a:solidFill>
            <a:prstDash val="lg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009591" y="3399173"/>
            <a:ext cx="2365206"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Left-recursive</a:t>
            </a:r>
          </a:p>
        </p:txBody>
      </p:sp>
      <p:sp>
        <p:nvSpPr>
          <p:cNvPr id="65" name="Rectangle 64"/>
          <p:cNvSpPr/>
          <p:nvPr/>
        </p:nvSpPr>
        <p:spPr>
          <a:xfrm>
            <a:off x="1586933" y="6014607"/>
            <a:ext cx="2365206"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Right-recursive</a:t>
            </a:r>
          </a:p>
        </p:txBody>
      </p:sp>
    </p:spTree>
    <p:extLst>
      <p:ext uri="{BB962C8B-B14F-4D97-AF65-F5344CB8AC3E}">
        <p14:creationId xmlns:p14="http://schemas.microsoft.com/office/powerpoint/2010/main" val="329130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Associativity by Grammar Design</a:t>
            </a:r>
          </a:p>
        </p:txBody>
      </p:sp>
      <p:sp>
        <p:nvSpPr>
          <p:cNvPr id="10" name="TextBox 9"/>
          <p:cNvSpPr txBox="1"/>
          <p:nvPr/>
        </p:nvSpPr>
        <p:spPr>
          <a:xfrm>
            <a:off x="4756176" y="2622826"/>
            <a:ext cx="4044924" cy="1077218"/>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p>
          <a:p>
            <a:pPr eaLnBrk="1" hangingPunct="1">
              <a:defRPr/>
            </a:pP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  ::=</a:t>
            </a:r>
            <a:r>
              <a:rPr lang="mr-IN" sz="1600" dirty="0">
                <a:solidFill>
                  <a:schemeClr val="tx1">
                    <a:lumMod val="50000"/>
                  </a:schemeClr>
                </a:solidFill>
                <a:latin typeface="Courier New"/>
                <a:cs typeface="Courier New"/>
              </a:rPr>
              <a:t> +</a:t>
            </a:r>
          </a:p>
        </p:txBody>
      </p:sp>
      <p:sp>
        <p:nvSpPr>
          <p:cNvPr id="61" name="Rectangle 60"/>
          <p:cNvSpPr/>
          <p:nvPr/>
        </p:nvSpPr>
        <p:spPr>
          <a:xfrm>
            <a:off x="5600700" y="1645728"/>
            <a:ext cx="2365206"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Unambiguous</a:t>
            </a:r>
          </a:p>
        </p:txBody>
      </p:sp>
      <p:sp>
        <p:nvSpPr>
          <p:cNvPr id="62" name="TextBox 61"/>
          <p:cNvSpPr txBox="1"/>
          <p:nvPr/>
        </p:nvSpPr>
        <p:spPr>
          <a:xfrm>
            <a:off x="4756176" y="4314047"/>
            <a:ext cx="4044924" cy="1077218"/>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a:t>
            </a: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a:t>
            </a: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endParaRPr lang="mr-IN" sz="1600" dirty="0">
              <a:solidFill>
                <a:schemeClr val="tx2"/>
              </a:solidFill>
              <a:latin typeface="Courier New"/>
              <a:cs typeface="Courier New"/>
            </a:endParaRPr>
          </a:p>
          <a:p>
            <a:pPr eaLnBrk="1" hangingPunct="1">
              <a:defRPr/>
            </a:pPr>
            <a:r>
              <a:rPr lang="mr-IN" sz="1600" dirty="0">
                <a:solidFill>
                  <a:schemeClr val="tx2"/>
                </a:solidFill>
                <a:latin typeface="Courier New"/>
                <a:cs typeface="Courier New"/>
              </a:rPr>
              <a:t>&lt;</a:t>
            </a:r>
            <a:r>
              <a:rPr lang="en-US" sz="1600" dirty="0" err="1">
                <a:solidFill>
                  <a:schemeClr val="tx2"/>
                </a:solidFill>
                <a:latin typeface="Courier New"/>
                <a:cs typeface="Courier New"/>
              </a:rPr>
              <a:t>const</a:t>
            </a:r>
            <a:r>
              <a:rPr lang="mr-IN" sz="1600" dirty="0">
                <a:solidFill>
                  <a:schemeClr val="tx2"/>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  ::=</a:t>
            </a:r>
            <a:r>
              <a:rPr lang="mr-IN" sz="1600" dirty="0">
                <a:solidFill>
                  <a:schemeClr val="tx1">
                    <a:lumMod val="50000"/>
                  </a:schemeClr>
                </a:solidFill>
                <a:latin typeface="Courier New"/>
                <a:cs typeface="Courier New"/>
              </a:rPr>
              <a:t> +</a:t>
            </a:r>
          </a:p>
        </p:txBody>
      </p:sp>
      <p:cxnSp>
        <p:nvCxnSpPr>
          <p:cNvPr id="6" name="Straight Connector 5"/>
          <p:cNvCxnSpPr/>
          <p:nvPr/>
        </p:nvCxnSpPr>
        <p:spPr>
          <a:xfrm flipV="1">
            <a:off x="4572000" y="1713507"/>
            <a:ext cx="0" cy="5144493"/>
          </a:xfrm>
          <a:prstGeom prst="line">
            <a:avLst/>
          </a:prstGeom>
          <a:ln w="12700">
            <a:solidFill>
              <a:srgbClr val="000000"/>
            </a:solidFill>
            <a:prstDash val="lg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620883" y="1645728"/>
            <a:ext cx="2365206"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Ambiguous</a:t>
            </a:r>
          </a:p>
        </p:txBody>
      </p:sp>
      <p:sp>
        <p:nvSpPr>
          <p:cNvPr id="65" name="TextBox 64"/>
          <p:cNvSpPr txBox="1"/>
          <p:nvPr/>
        </p:nvSpPr>
        <p:spPr>
          <a:xfrm>
            <a:off x="342900" y="3161435"/>
            <a:ext cx="3886200" cy="830997"/>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chemeClr val="accent3">
                    <a:lumMod val="50000"/>
                  </a:schemeClr>
                </a:solidFill>
                <a:latin typeface="Courier New"/>
                <a:cs typeface="Courier New"/>
              </a:rPr>
              <a:t>&lt;</a:t>
            </a:r>
            <a:r>
              <a:rPr lang="mr-IN" sz="1600" dirty="0" err="1">
                <a:solidFill>
                  <a:schemeClr val="accent3">
                    <a:lumMod val="50000"/>
                  </a:schemeClr>
                </a:solidFill>
                <a:latin typeface="Courier New"/>
                <a:cs typeface="Courier New"/>
              </a:rPr>
              <a:t>expr</a:t>
            </a:r>
            <a:r>
              <a:rPr lang="mr-IN" sz="1600" dirty="0">
                <a:solidFill>
                  <a:schemeClr val="accent3">
                    <a:lumMod val="50000"/>
                  </a:schemeClr>
                </a:solidFill>
                <a:latin typeface="Courier New"/>
                <a:cs typeface="Courier New"/>
              </a:rPr>
              <a:t>&gt; </a:t>
            </a:r>
            <a:r>
              <a:rPr lang="en-US" sz="1600" dirty="0">
                <a:solidFill>
                  <a:schemeClr val="accent3">
                    <a:lumMod val="50000"/>
                  </a:schemeClr>
                </a:solidFill>
                <a:latin typeface="Courier New"/>
                <a:cs typeface="Courier New"/>
              </a:rPr>
              <a:t>::=</a:t>
            </a:r>
            <a:r>
              <a:rPr lang="mr-IN" sz="1600" dirty="0">
                <a:solidFill>
                  <a:schemeClr val="accent3">
                    <a:lumMod val="50000"/>
                  </a:schemeClr>
                </a:solidFill>
                <a:latin typeface="Courier New"/>
                <a:cs typeface="Courier New"/>
              </a:rPr>
              <a:t> &lt;</a:t>
            </a:r>
            <a:r>
              <a:rPr lang="mr-IN" sz="1600" dirty="0" err="1">
                <a:solidFill>
                  <a:schemeClr val="accent3">
                    <a:lumMod val="50000"/>
                  </a:schemeClr>
                </a:solidFill>
                <a:latin typeface="Courier New"/>
                <a:cs typeface="Courier New"/>
              </a:rPr>
              <a:t>expr</a:t>
            </a:r>
            <a:r>
              <a:rPr lang="mr-IN" sz="1600" dirty="0">
                <a:solidFill>
                  <a:schemeClr val="accent3">
                    <a:lumMod val="50000"/>
                  </a:schemeClr>
                </a:solidFill>
                <a:latin typeface="Courier New"/>
                <a:cs typeface="Courier New"/>
              </a:rPr>
              <a:t>&gt; &lt;</a:t>
            </a:r>
            <a:r>
              <a:rPr lang="mr-IN" sz="1600" dirty="0" err="1">
                <a:solidFill>
                  <a:schemeClr val="accent3">
                    <a:lumMod val="50000"/>
                  </a:schemeClr>
                </a:solidFill>
                <a:latin typeface="Courier New"/>
                <a:cs typeface="Courier New"/>
              </a:rPr>
              <a:t>op</a:t>
            </a:r>
            <a:r>
              <a:rPr lang="mr-IN" sz="1600" dirty="0">
                <a:solidFill>
                  <a:schemeClr val="accent3">
                    <a:lumMod val="50000"/>
                  </a:schemeClr>
                </a:solidFill>
                <a:latin typeface="Courier New"/>
                <a:cs typeface="Courier New"/>
              </a:rPr>
              <a:t>&gt; &lt;</a:t>
            </a:r>
            <a:r>
              <a:rPr lang="mr-IN" sz="1600" dirty="0" err="1">
                <a:solidFill>
                  <a:schemeClr val="accent3">
                    <a:lumMod val="50000"/>
                  </a:schemeClr>
                </a:solidFill>
                <a:latin typeface="Courier New"/>
                <a:cs typeface="Courier New"/>
              </a:rPr>
              <a:t>expr</a:t>
            </a:r>
            <a:r>
              <a:rPr lang="mr-IN" sz="1600" dirty="0">
                <a:solidFill>
                  <a:schemeClr val="accent3">
                    <a:lumMod val="50000"/>
                  </a:schemeClr>
                </a:solidFill>
                <a:latin typeface="Courier New"/>
                <a:cs typeface="Courier New"/>
              </a:rPr>
              <a:t>&gt;</a:t>
            </a:r>
          </a:p>
          <a:p>
            <a:pPr eaLnBrk="1" hangingPunct="1">
              <a:defRPr/>
            </a:pPr>
            <a:r>
              <a:rPr lang="mr-IN" sz="1600" dirty="0">
                <a:solidFill>
                  <a:schemeClr val="accent3">
                    <a:lumMod val="50000"/>
                  </a:schemeClr>
                </a:solidFill>
                <a:latin typeface="Courier New"/>
                <a:cs typeface="Courier New"/>
              </a:rPr>
              <a:t>&lt;</a:t>
            </a:r>
            <a:r>
              <a:rPr lang="mr-IN" sz="1600" dirty="0" err="1">
                <a:solidFill>
                  <a:schemeClr val="accent3">
                    <a:lumMod val="50000"/>
                  </a:schemeClr>
                </a:solidFill>
                <a:latin typeface="Courier New"/>
                <a:cs typeface="Courier New"/>
              </a:rPr>
              <a:t>expr</a:t>
            </a:r>
            <a:r>
              <a:rPr lang="mr-IN" sz="1600" dirty="0">
                <a:solidFill>
                  <a:schemeClr val="accent3">
                    <a:lumMod val="50000"/>
                  </a:schemeClr>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chemeClr val="tx1">
                    <a:lumMod val="50000"/>
                  </a:schemeClr>
                </a:solidFill>
                <a:latin typeface="Courier New"/>
                <a:cs typeface="Courier New"/>
              </a:rPr>
              <a:t>&lt;</a:t>
            </a:r>
            <a:r>
              <a:rPr lang="mr-IN" sz="1600" dirty="0" err="1">
                <a:solidFill>
                  <a:schemeClr val="tx1">
                    <a:lumMod val="50000"/>
                  </a:schemeClr>
                </a:solidFill>
                <a:latin typeface="Courier New"/>
                <a:cs typeface="Courier New"/>
              </a:rPr>
              <a:t>op</a:t>
            </a:r>
            <a:r>
              <a:rPr lang="mr-IN" sz="1600" dirty="0">
                <a:solidFill>
                  <a:schemeClr val="tx1">
                    <a:lumMod val="50000"/>
                  </a:schemeClr>
                </a:solidFill>
                <a:latin typeface="Courier New"/>
                <a:cs typeface="Courier New"/>
              </a:rPr>
              <a:t>&gt; </a:t>
            </a:r>
            <a:r>
              <a:rPr lang="en-US" sz="1600" dirty="0">
                <a:solidFill>
                  <a:schemeClr val="tx1">
                    <a:lumMod val="50000"/>
                  </a:schemeClr>
                </a:solidFill>
                <a:latin typeface="Courier New"/>
                <a:cs typeface="Courier New"/>
              </a:rPr>
              <a:t>  ::=</a:t>
            </a:r>
            <a:r>
              <a:rPr lang="mr-IN" sz="1600" dirty="0">
                <a:solidFill>
                  <a:schemeClr val="tx1">
                    <a:lumMod val="50000"/>
                  </a:schemeClr>
                </a:solidFill>
                <a:latin typeface="Courier New"/>
                <a:cs typeface="Courier New"/>
              </a:rPr>
              <a:t> +</a:t>
            </a:r>
          </a:p>
        </p:txBody>
      </p:sp>
    </p:spTree>
    <p:extLst>
      <p:ext uri="{BB962C8B-B14F-4D97-AF65-F5344CB8AC3E}">
        <p14:creationId xmlns:p14="http://schemas.microsoft.com/office/powerpoint/2010/main" val="822985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Design an equivalent grammar which is right associative. </a:t>
            </a:r>
          </a:p>
        </p:txBody>
      </p:sp>
      <p:sp>
        <p:nvSpPr>
          <p:cNvPr id="9" name="TextBox 8">
            <a:extLst>
              <a:ext uri="{FF2B5EF4-FFF2-40B4-BE49-F238E27FC236}">
                <a16:creationId xmlns:a16="http://schemas.microsoft.com/office/drawing/2014/main" id="{B64E2C72-3247-D640-AEA7-408D860CC0FE}"/>
              </a:ext>
            </a:extLst>
          </p:cNvPr>
          <p:cNvSpPr txBox="1"/>
          <p:nvPr/>
        </p:nvSpPr>
        <p:spPr>
          <a:xfrm>
            <a:off x="-169925" y="868430"/>
            <a:ext cx="8986837" cy="1200329"/>
          </a:xfrm>
          <a:prstGeom prst="rect">
            <a:avLst/>
          </a:prstGeom>
          <a:noFill/>
        </p:spPr>
        <p:txBody>
          <a:bodyPr wrap="square" rtlCol="0">
            <a:spAutoFit/>
          </a:bodyPr>
          <a:lstStyle/>
          <a:p>
            <a:pPr lvl="1" eaLnBrk="1" hangingPunct="1">
              <a:defRPr/>
            </a:pPr>
            <a:r>
              <a:rPr lang="mr-IN" dirty="0">
                <a:solidFill>
                  <a:schemeClr val="tx1">
                    <a:lumMod val="50000"/>
                  </a:schemeClr>
                </a:solidFill>
                <a:latin typeface="Courier New"/>
                <a:cs typeface="Courier New"/>
              </a:rPr>
              <a:t>&lt;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en-US" dirty="0">
                <a:solidFill>
                  <a:schemeClr val="tx1">
                    <a:lumMod val="50000"/>
                  </a:schemeClr>
                </a:solidFill>
                <a:latin typeface="Courier New"/>
                <a:cs typeface="Courier New"/>
              </a:rPr>
              <a: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-&gt;</a:t>
            </a:r>
            <a:r>
              <a:rPr lang="mr-IN" dirty="0">
                <a:solidFill>
                  <a:schemeClr val="tx1">
                    <a:lumMod val="50000"/>
                  </a:schemeClr>
                </a:solidFill>
                <a:latin typeface="Courier New"/>
                <a:cs typeface="Courier New"/>
              </a:rPr>
              <a:t> &lt;</a:t>
            </a:r>
            <a:r>
              <a:rPr lang="en-US" dirty="0" err="1">
                <a:solidFill>
                  <a:schemeClr val="tx1">
                    <a:lumMod val="50000"/>
                  </a:schemeClr>
                </a:solidFill>
                <a:latin typeface="Courier New"/>
                <a:cs typeface="Courier New"/>
              </a:rPr>
              <a:t>funtype</a:t>
            </a:r>
            <a:r>
              <a:rPr lang="mr-IN" dirty="0">
                <a:solidFill>
                  <a:schemeClr val="tx1">
                    <a:lumMod val="50000"/>
                  </a:schemeClr>
                </a:solidFill>
                <a:latin typeface="Courier New"/>
                <a:cs typeface="Courier New"/>
              </a:rPr>
              <a:t>&gt;</a:t>
            </a:r>
            <a:endParaRPr lang="en-US" dirty="0">
              <a:solidFill>
                <a:schemeClr val="tx1">
                  <a:lumMod val="50000"/>
                </a:schemeClr>
              </a:solidFill>
              <a:latin typeface="Courier New"/>
              <a:cs typeface="Courier New"/>
            </a:endParaRPr>
          </a:p>
          <a:p>
            <a:pPr lvl="1" eaLnBrk="1" hangingPunct="1">
              <a:defRPr/>
            </a:pPr>
            <a:r>
              <a:rPr lang="en-US" dirty="0">
                <a:solidFill>
                  <a:schemeClr val="tx1">
                    <a:lumMod val="50000"/>
                  </a:schemeClr>
                </a:solidFill>
                <a:latin typeface="Courier New"/>
                <a:cs typeface="Courier New"/>
              </a:rPr>
              <a:t>&lt;type</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err="1">
                <a:solidFill>
                  <a:schemeClr val="tx1">
                    <a:lumMod val="50000"/>
                  </a:schemeClr>
                </a:solidFill>
                <a:latin typeface="Courier New"/>
                <a:cs typeface="Courier New"/>
              </a:rPr>
              <a:t>int</a:t>
            </a:r>
            <a:r>
              <a:rPr lang="en-US" dirty="0">
                <a:solidFill>
                  <a:schemeClr val="tx1">
                    <a:lumMod val="50000"/>
                  </a:schemeClr>
                </a:solidFill>
                <a:latin typeface="Courier New"/>
                <a:cs typeface="Courier New"/>
              </a:rPr>
              <a:t> | float | bool</a:t>
            </a:r>
            <a:endParaRPr lang="mr-IN" dirty="0">
              <a:solidFill>
                <a:schemeClr val="tx1">
                  <a:lumMod val="50000"/>
                </a:schemeClr>
              </a:solidFill>
              <a:latin typeface="Courier New"/>
              <a:cs typeface="Courier New"/>
            </a:endParaRPr>
          </a:p>
          <a:p>
            <a:endParaRPr lang="en-US" dirty="0">
              <a:solidFill>
                <a:schemeClr val="tx1">
                  <a:lumMod val="50000"/>
                </a:schemeClr>
              </a:solidFill>
            </a:endParaRPr>
          </a:p>
        </p:txBody>
      </p:sp>
    </p:spTree>
    <p:extLst>
      <p:ext uri="{BB962C8B-B14F-4D97-AF65-F5344CB8AC3E}">
        <p14:creationId xmlns:p14="http://schemas.microsoft.com/office/powerpoint/2010/main" val="228462056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bwMode="auto">
          <a:xfrm>
            <a:off x="380144" y="0"/>
            <a:ext cx="7886700" cy="86843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400" dirty="0">
                <a:ea typeface="ＭＳ Ｐゴシック" charset="0"/>
                <a:cs typeface="Georgia" charset="0"/>
              </a:rPr>
              <a:t>Some examples</a:t>
            </a:r>
          </a:p>
        </p:txBody>
      </p:sp>
      <p:sp>
        <p:nvSpPr>
          <p:cNvPr id="6" name="TextBox 5">
            <a:extLst>
              <a:ext uri="{FF2B5EF4-FFF2-40B4-BE49-F238E27FC236}">
                <a16:creationId xmlns:a16="http://schemas.microsoft.com/office/drawing/2014/main" id="{6692DD9F-B1E8-464D-B434-919B9D46A6B3}"/>
              </a:ext>
            </a:extLst>
          </p:cNvPr>
          <p:cNvSpPr txBox="1"/>
          <p:nvPr/>
        </p:nvSpPr>
        <p:spPr>
          <a:xfrm>
            <a:off x="380144" y="1837926"/>
            <a:ext cx="7755467" cy="461665"/>
          </a:xfrm>
          <a:prstGeom prst="rect">
            <a:avLst/>
          </a:prstGeom>
          <a:noFill/>
        </p:spPr>
        <p:txBody>
          <a:bodyPr wrap="square" rtlCol="0">
            <a:spAutoFit/>
          </a:bodyPr>
          <a:lstStyle/>
          <a:p>
            <a:r>
              <a:rPr lang="en-US" dirty="0">
                <a:solidFill>
                  <a:srgbClr val="000000"/>
                </a:solidFill>
              </a:rPr>
              <a:t>Design an equivalent grammar which is right associative. </a:t>
            </a:r>
          </a:p>
        </p:txBody>
      </p:sp>
      <p:sp>
        <p:nvSpPr>
          <p:cNvPr id="9" name="TextBox 8">
            <a:extLst>
              <a:ext uri="{FF2B5EF4-FFF2-40B4-BE49-F238E27FC236}">
                <a16:creationId xmlns:a16="http://schemas.microsoft.com/office/drawing/2014/main" id="{B64E2C72-3247-D640-AEA7-408D860CC0FE}"/>
              </a:ext>
            </a:extLst>
          </p:cNvPr>
          <p:cNvSpPr txBox="1"/>
          <p:nvPr/>
        </p:nvSpPr>
        <p:spPr>
          <a:xfrm>
            <a:off x="-169925" y="868430"/>
            <a:ext cx="8986837" cy="1200329"/>
          </a:xfrm>
          <a:prstGeom prst="rect">
            <a:avLst/>
          </a:prstGeom>
          <a:noFill/>
        </p:spPr>
        <p:txBody>
          <a:bodyPr wrap="square" rtlCol="0">
            <a:spAutoFit/>
          </a:bodyPr>
          <a:lstStyle/>
          <a:p>
            <a:pPr lvl="1" eaLnBrk="1" hangingPunct="1">
              <a:defRPr/>
            </a:pPr>
            <a:r>
              <a:rPr lang="mr-IN" dirty="0">
                <a:solidFill>
                  <a:schemeClr val="tx1">
                    <a:lumMod val="50000"/>
                  </a:schemeClr>
                </a:solidFill>
                <a:latin typeface="Courier New"/>
                <a:cs typeface="Courier New"/>
              </a:rPr>
              <a:t>&lt;</a:t>
            </a:r>
            <a:r>
              <a:rPr lang="en-US" dirty="0">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&lt;</a:t>
            </a:r>
            <a:r>
              <a:rPr lang="en-US" dirty="0" err="1">
                <a:solidFill>
                  <a:schemeClr val="tx1">
                    <a:lumMod val="50000"/>
                  </a:schemeClr>
                </a:solidFill>
                <a:latin typeface="Courier New"/>
                <a:cs typeface="Courier New"/>
              </a:rPr>
              <a:t>atomic_expr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 </a:t>
            </a:r>
            <a:r>
              <a:rPr lang="mr-IN" dirty="0">
                <a:solidFill>
                  <a:schemeClr val="tx1">
                    <a:lumMod val="50000"/>
                  </a:schemeClr>
                </a:solidFill>
                <a:latin typeface="Courier New"/>
                <a:cs typeface="Courier New"/>
              </a:rPr>
              <a:t>&lt;</a:t>
            </a:r>
            <a:r>
              <a:rPr lang="en-US" dirty="0">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 &lt;</a:t>
            </a:r>
            <a:r>
              <a:rPr lang="en-US" dirty="0">
                <a:solidFill>
                  <a:schemeClr val="tx1">
                    <a:lumMod val="50000"/>
                  </a:schemeClr>
                </a:solidFill>
                <a:latin typeface="Courier New"/>
                <a:cs typeface="Courier New"/>
              </a:rPr>
              <a:t>expr</a:t>
            </a:r>
            <a:r>
              <a:rPr lang="mr-IN" dirty="0">
                <a:solidFill>
                  <a:schemeClr val="tx1">
                    <a:lumMod val="50000"/>
                  </a:schemeClr>
                </a:solidFill>
                <a:latin typeface="Courier New"/>
                <a:cs typeface="Courier New"/>
              </a:rPr>
              <a:t>&gt;</a:t>
            </a:r>
            <a:endParaRPr lang="en-US" dirty="0">
              <a:solidFill>
                <a:schemeClr val="tx1">
                  <a:lumMod val="50000"/>
                </a:schemeClr>
              </a:solidFill>
              <a:latin typeface="Courier New"/>
              <a:cs typeface="Courier New"/>
            </a:endParaRPr>
          </a:p>
          <a:p>
            <a:pPr lvl="1" eaLnBrk="1" hangingPunct="1">
              <a:defRPr/>
            </a:pPr>
            <a:r>
              <a:rPr lang="en-US" dirty="0">
                <a:solidFill>
                  <a:schemeClr val="tx1">
                    <a:lumMod val="50000"/>
                  </a:schemeClr>
                </a:solidFill>
                <a:latin typeface="Courier New"/>
                <a:cs typeface="Courier New"/>
              </a:rPr>
              <a:t>&lt;</a:t>
            </a:r>
            <a:r>
              <a:rPr lang="en-US" dirty="0" err="1">
                <a:solidFill>
                  <a:schemeClr val="tx1">
                    <a:lumMod val="50000"/>
                  </a:schemeClr>
                </a:solidFill>
                <a:latin typeface="Courier New"/>
                <a:cs typeface="Courier New"/>
              </a:rPr>
              <a:t>atomic_expr</a:t>
            </a:r>
            <a:r>
              <a:rPr lang="mr-IN" dirty="0">
                <a:solidFill>
                  <a:schemeClr val="tx1">
                    <a:lumMod val="50000"/>
                  </a:schemeClr>
                </a:solidFill>
                <a:latin typeface="Courier New"/>
                <a:cs typeface="Courier New"/>
              </a:rPr>
              <a:t>&gt; </a:t>
            </a:r>
            <a:r>
              <a:rPr lang="en-US" dirty="0">
                <a:solidFill>
                  <a:schemeClr val="tx1">
                    <a:lumMod val="50000"/>
                  </a:schemeClr>
                </a:solidFill>
                <a:latin typeface="Courier New"/>
                <a:cs typeface="Courier New"/>
              </a:rPr>
              <a:t>::=</a:t>
            </a:r>
            <a:r>
              <a:rPr lang="mr-IN" dirty="0">
                <a:solidFill>
                  <a:schemeClr val="tx1">
                    <a:lumMod val="50000"/>
                  </a:schemeClr>
                </a:solidFill>
                <a:latin typeface="Courier New"/>
                <a:cs typeface="Courier New"/>
              </a:rPr>
              <a:t> </a:t>
            </a:r>
            <a:r>
              <a:rPr lang="en-US" dirty="0">
                <a:solidFill>
                  <a:schemeClr val="tx1">
                    <a:lumMod val="50000"/>
                  </a:schemeClr>
                </a:solidFill>
                <a:latin typeface="Courier New"/>
                <a:cs typeface="Courier New"/>
              </a:rPr>
              <a:t>f | a | b</a:t>
            </a:r>
            <a:endParaRPr lang="mr-IN" dirty="0">
              <a:solidFill>
                <a:schemeClr val="tx1">
                  <a:lumMod val="50000"/>
                </a:schemeClr>
              </a:solidFill>
              <a:latin typeface="Courier New"/>
              <a:cs typeface="Courier New"/>
            </a:endParaRPr>
          </a:p>
          <a:p>
            <a:endParaRPr lang="en-US" dirty="0">
              <a:solidFill>
                <a:schemeClr val="tx1">
                  <a:lumMod val="50000"/>
                </a:schemeClr>
              </a:solidFill>
            </a:endParaRPr>
          </a:p>
        </p:txBody>
      </p:sp>
    </p:spTree>
    <p:extLst>
      <p:ext uri="{BB962C8B-B14F-4D97-AF65-F5344CB8AC3E}">
        <p14:creationId xmlns:p14="http://schemas.microsoft.com/office/powerpoint/2010/main" val="278450222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precedence?</a:t>
            </a:r>
          </a:p>
        </p:txBody>
      </p:sp>
      <p:sp>
        <p:nvSpPr>
          <p:cNvPr id="13" name="TextBox 12"/>
          <p:cNvSpPr txBox="1"/>
          <p:nvPr/>
        </p:nvSpPr>
        <p:spPr>
          <a:xfrm>
            <a:off x="3618626" y="1624373"/>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endParaRPr lang="mr-IN" sz="2800" b="1" dirty="0">
              <a:solidFill>
                <a:srgbClr val="FF0000"/>
              </a:solidFill>
              <a:latin typeface="Courier New"/>
              <a:cs typeface="Courier New"/>
            </a:endParaRPr>
          </a:p>
        </p:txBody>
      </p:sp>
      <p:sp>
        <p:nvSpPr>
          <p:cNvPr id="7" name="TextBox 6"/>
          <p:cNvSpPr txBox="1"/>
          <p:nvPr/>
        </p:nvSpPr>
        <p:spPr>
          <a:xfrm>
            <a:off x="685800" y="3017867"/>
            <a:ext cx="4314463" cy="923330"/>
          </a:xfrm>
          <a:prstGeom prst="rect">
            <a:avLst/>
          </a:prstGeom>
          <a:noFill/>
          <a:ln>
            <a:solidFill>
              <a:schemeClr val="tx1">
                <a:lumMod val="50000"/>
              </a:schemeClr>
            </a:solidFill>
          </a:ln>
        </p:spPr>
        <p:txBody>
          <a:bodyPr wrap="square" rtlCol="0">
            <a:spAutoFit/>
          </a:bodyPr>
          <a:lstStyle/>
          <a:p>
            <a:pPr eaLnBrk="1" hangingPunct="1">
              <a:defRPr/>
            </a:pPr>
            <a:r>
              <a:rPr lang="mr-IN" sz="1800" dirty="0">
                <a:solidFill>
                  <a:schemeClr val="accent3">
                    <a:lumMod val="50000"/>
                  </a:schemeClr>
                </a:solidFill>
                <a:latin typeface="Courier New"/>
                <a:cs typeface="Courier New"/>
              </a:rPr>
              <a:t>&lt;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a:t>
            </a:r>
            <a:r>
              <a:rPr lang="en-US" sz="1800" dirty="0">
                <a:solidFill>
                  <a:schemeClr val="accent3">
                    <a:lumMod val="50000"/>
                  </a:schemeClr>
                </a:solidFill>
                <a:latin typeface="Courier New"/>
                <a:cs typeface="Courier New"/>
              </a:rPr>
              <a:t>::=</a:t>
            </a:r>
            <a:r>
              <a:rPr lang="mr-IN" sz="1800" dirty="0">
                <a:solidFill>
                  <a:schemeClr val="accent3">
                    <a:lumMod val="50000"/>
                  </a:schemeClr>
                </a:solidFill>
                <a:latin typeface="Courier New"/>
                <a:cs typeface="Courier New"/>
              </a:rPr>
              <a:t> &lt;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&lt;</a:t>
            </a:r>
            <a:r>
              <a:rPr lang="mr-IN" sz="1800" dirty="0" err="1">
                <a:solidFill>
                  <a:schemeClr val="accent3">
                    <a:lumMod val="50000"/>
                  </a:schemeClr>
                </a:solidFill>
                <a:latin typeface="Courier New"/>
                <a:cs typeface="Courier New"/>
              </a:rPr>
              <a:t>op</a:t>
            </a:r>
            <a:r>
              <a:rPr lang="mr-IN" sz="1800" dirty="0">
                <a:solidFill>
                  <a:schemeClr val="accent3">
                    <a:lumMod val="50000"/>
                  </a:schemeClr>
                </a:solidFill>
                <a:latin typeface="Courier New"/>
                <a:cs typeface="Courier New"/>
              </a:rPr>
              <a:t>&gt; &lt;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a:t>
            </a:r>
          </a:p>
          <a:p>
            <a:pPr eaLnBrk="1" hangingPunct="1">
              <a:defRPr/>
            </a:pPr>
            <a:r>
              <a:rPr lang="mr-IN" sz="1800" dirty="0">
                <a:solidFill>
                  <a:schemeClr val="accent3">
                    <a:lumMod val="50000"/>
                  </a:schemeClr>
                </a:solidFill>
                <a:latin typeface="Courier New"/>
                <a:cs typeface="Courier New"/>
              </a:rPr>
              <a:t>&lt;</a:t>
            </a:r>
            <a:r>
              <a:rPr lang="mr-IN" sz="1800" dirty="0" err="1">
                <a:solidFill>
                  <a:schemeClr val="accent3">
                    <a:lumMod val="50000"/>
                  </a:schemeClr>
                </a:solidFill>
                <a:latin typeface="Courier New"/>
                <a:cs typeface="Courier New"/>
              </a:rPr>
              <a:t>expr</a:t>
            </a:r>
            <a:r>
              <a:rPr lang="mr-IN" sz="1800" dirty="0">
                <a:solidFill>
                  <a:schemeClr val="accent3">
                    <a:lumMod val="50000"/>
                  </a:schemeClr>
                </a:solidFill>
                <a:latin typeface="Courier New"/>
                <a:cs typeface="Courier New"/>
              </a:rPr>
              <a:t>&gt; </a:t>
            </a:r>
            <a:r>
              <a:rPr lang="en-US" sz="1800" dirty="0">
                <a:solidFill>
                  <a:schemeClr val="tx1">
                    <a:lumMod val="50000"/>
                  </a:schemeClr>
                </a:solidFill>
                <a:latin typeface="Courier New"/>
                <a:cs typeface="Courier New"/>
              </a:rPr>
              <a:t>::=</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1|2|3|4|5|6|7|8|9|0</a:t>
            </a:r>
            <a:endParaRPr lang="mr-IN" sz="1800" dirty="0">
              <a:solidFill>
                <a:schemeClr val="tx1">
                  <a:lumMod val="50000"/>
                </a:schemeClr>
              </a:solidFill>
              <a:latin typeface="Courier New"/>
              <a:cs typeface="Courier New"/>
            </a:endParaRPr>
          </a:p>
          <a:p>
            <a:pPr eaLnBrk="1" hangingPunct="1">
              <a:defRPr/>
            </a:pPr>
            <a:r>
              <a:rPr lang="mr-IN" sz="1800" dirty="0">
                <a:solidFill>
                  <a:schemeClr val="tx1">
                    <a:lumMod val="50000"/>
                  </a:schemeClr>
                </a:solidFill>
                <a:latin typeface="Courier New"/>
                <a:cs typeface="Courier New"/>
              </a:rPr>
              <a:t>&lt;</a:t>
            </a:r>
            <a:r>
              <a:rPr lang="mr-IN" sz="1800" dirty="0" err="1">
                <a:solidFill>
                  <a:schemeClr val="tx1">
                    <a:lumMod val="50000"/>
                  </a:schemeClr>
                </a:solidFill>
                <a:latin typeface="Courier New"/>
                <a:cs typeface="Courier New"/>
              </a:rPr>
              <a:t>op</a:t>
            </a:r>
            <a:r>
              <a:rPr lang="mr-IN" sz="1800" dirty="0">
                <a:solidFill>
                  <a:schemeClr val="tx1">
                    <a:lumMod val="50000"/>
                  </a:schemeClr>
                </a:solidFill>
                <a:latin typeface="Courier New"/>
                <a:cs typeface="Courier New"/>
              </a:rPr>
              <a:t>&gt; </a:t>
            </a:r>
            <a:r>
              <a:rPr lang="en-US" sz="1800" dirty="0">
                <a:solidFill>
                  <a:schemeClr val="tx1">
                    <a:lumMod val="50000"/>
                  </a:schemeClr>
                </a:solidFill>
                <a:latin typeface="Courier New"/>
                <a:cs typeface="Courier New"/>
              </a:rPr>
              <a:t>  ::=</a:t>
            </a:r>
            <a:r>
              <a:rPr lang="mr-IN" sz="1800" dirty="0">
                <a:solidFill>
                  <a:schemeClr val="tx1">
                    <a:lumMod val="50000"/>
                  </a:schemeClr>
                </a:solidFill>
                <a:latin typeface="Courier New"/>
                <a:cs typeface="Courier New"/>
              </a:rPr>
              <a:t> +</a:t>
            </a:r>
            <a:r>
              <a:rPr lang="en-US" sz="1800" dirty="0">
                <a:solidFill>
                  <a:schemeClr val="tx1">
                    <a:lumMod val="50000"/>
                  </a:schemeClr>
                </a:solidFill>
                <a:latin typeface="Courier New"/>
                <a:cs typeface="Courier New"/>
              </a:rPr>
              <a:t>|*</a:t>
            </a:r>
            <a:endParaRPr lang="mr-IN" sz="1800" dirty="0">
              <a:solidFill>
                <a:schemeClr val="tx1">
                  <a:lumMod val="50000"/>
                </a:schemeClr>
              </a:solidFill>
              <a:latin typeface="Courier New"/>
              <a:cs typeface="Courier New"/>
            </a:endParaRPr>
          </a:p>
        </p:txBody>
      </p:sp>
      <p:sp>
        <p:nvSpPr>
          <p:cNvPr id="8" name="Rectangle 7"/>
          <p:cNvSpPr/>
          <p:nvPr/>
        </p:nvSpPr>
        <p:spPr>
          <a:xfrm>
            <a:off x="531727" y="4097991"/>
            <a:ext cx="4629150" cy="707886"/>
          </a:xfrm>
          <a:prstGeom prst="rect">
            <a:avLst/>
          </a:prstGeom>
          <a:ln w="19050">
            <a:solidFill>
              <a:schemeClr val="accent1"/>
            </a:solidFill>
          </a:ln>
        </p:spPr>
        <p:txBody>
          <a:bodyPr wrap="square">
            <a:spAutoFit/>
          </a:bodyPr>
          <a:lstStyle/>
          <a:p>
            <a:pPr>
              <a:defRPr/>
            </a:pPr>
            <a:r>
              <a:rPr lang="en-US" sz="2000" dirty="0">
                <a:solidFill>
                  <a:schemeClr val="tx2"/>
                </a:solidFill>
                <a:latin typeface="Helvetica Light" charset="0"/>
                <a:ea typeface="Helvetica Light" charset="0"/>
                <a:cs typeface="Helvetica Light" charset="0"/>
              </a:rPr>
              <a:t>Again: We need to break the symmetry</a:t>
            </a:r>
          </a:p>
          <a:p>
            <a:pPr>
              <a:defRPr/>
            </a:pPr>
            <a:r>
              <a:rPr lang="en-US" sz="2000" dirty="0">
                <a:solidFill>
                  <a:schemeClr val="tx2"/>
                </a:solidFill>
                <a:latin typeface="Helvetica Light" charset="0"/>
                <a:ea typeface="Helvetica Light" charset="0"/>
                <a:cs typeface="Helvetica Light" charset="0"/>
              </a:rPr>
              <a:t>and commit to one choice.</a:t>
            </a:r>
          </a:p>
        </p:txBody>
      </p:sp>
      <p:sp>
        <p:nvSpPr>
          <p:cNvPr id="10" name="TextBox 9"/>
          <p:cNvSpPr txBox="1"/>
          <p:nvPr/>
        </p:nvSpPr>
        <p:spPr>
          <a:xfrm>
            <a:off x="540943" y="4925802"/>
            <a:ext cx="4609629" cy="1815882"/>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en-US" sz="1600" dirty="0">
                <a:solidFill>
                  <a:srgbClr val="000000"/>
                </a:solidFill>
                <a:latin typeface="Courier New"/>
                <a:cs typeface="Courier New"/>
              </a:rPr>
              <a:t>&gt;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grpSp>
        <p:nvGrpSpPr>
          <p:cNvPr id="2" name="Group 1"/>
          <p:cNvGrpSpPr/>
          <p:nvPr/>
        </p:nvGrpSpPr>
        <p:grpSpPr>
          <a:xfrm>
            <a:off x="6178155" y="2974973"/>
            <a:ext cx="2164467" cy="1682203"/>
            <a:chOff x="5160877" y="3179435"/>
            <a:chExt cx="4113315" cy="2959594"/>
          </a:xfrm>
        </p:grpSpPr>
        <p:grpSp>
          <p:nvGrpSpPr>
            <p:cNvPr id="14" name="Group 1055"/>
            <p:cNvGrpSpPr>
              <a:grpSpLocks/>
            </p:cNvGrpSpPr>
            <p:nvPr/>
          </p:nvGrpSpPr>
          <p:grpSpPr bwMode="auto">
            <a:xfrm>
              <a:off x="5455491" y="3179435"/>
              <a:ext cx="3219729" cy="2904411"/>
              <a:chOff x="1485" y="1580"/>
              <a:chExt cx="1992" cy="1802"/>
            </a:xfrm>
          </p:grpSpPr>
          <p:sp>
            <p:nvSpPr>
              <p:cNvPr id="15" name="Rectangle 1028"/>
              <p:cNvSpPr>
                <a:spLocks noChangeArrowheads="1"/>
              </p:cNvSpPr>
              <p:nvPr/>
            </p:nvSpPr>
            <p:spPr bwMode="auto">
              <a:xfrm>
                <a:off x="1972" y="1580"/>
                <a:ext cx="681"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16" name="Rectangle 1037"/>
              <p:cNvSpPr>
                <a:spLocks noChangeArrowheads="1"/>
              </p:cNvSpPr>
              <p:nvPr/>
            </p:nvSpPr>
            <p:spPr bwMode="auto">
              <a:xfrm>
                <a:off x="1485" y="2513"/>
                <a:ext cx="275"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2</a:t>
                </a:r>
              </a:p>
            </p:txBody>
          </p:sp>
          <p:sp>
            <p:nvSpPr>
              <p:cNvPr id="17" name="Rectangle 1039"/>
              <p:cNvSpPr>
                <a:spLocks noChangeArrowheads="1"/>
              </p:cNvSpPr>
              <p:nvPr/>
            </p:nvSpPr>
            <p:spPr bwMode="auto">
              <a:xfrm>
                <a:off x="2175" y="3175"/>
                <a:ext cx="184" cy="2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3</a:t>
                </a:r>
              </a:p>
            </p:txBody>
          </p:sp>
          <p:sp>
            <p:nvSpPr>
              <p:cNvPr id="18" name="Line 1042"/>
              <p:cNvSpPr>
                <a:spLocks noChangeShapeType="1"/>
              </p:cNvSpPr>
              <p:nvPr/>
            </p:nvSpPr>
            <p:spPr bwMode="auto">
              <a:xfrm flipH="1">
                <a:off x="1669" y="1888"/>
                <a:ext cx="587" cy="22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19" name="Line 1043"/>
              <p:cNvSpPr>
                <a:spLocks noChangeShapeType="1"/>
              </p:cNvSpPr>
              <p:nvPr/>
            </p:nvSpPr>
            <p:spPr bwMode="auto">
              <a:xfrm>
                <a:off x="2249" y="1891"/>
                <a:ext cx="670" cy="2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0" name="Line 1046"/>
              <p:cNvSpPr>
                <a:spLocks noChangeShapeType="1"/>
              </p:cNvSpPr>
              <p:nvPr/>
            </p:nvSpPr>
            <p:spPr bwMode="auto">
              <a:xfrm flipH="1">
                <a:off x="2332" y="2321"/>
                <a:ext cx="589" cy="47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1" name="Line 1047"/>
              <p:cNvSpPr>
                <a:spLocks noChangeShapeType="1"/>
              </p:cNvSpPr>
              <p:nvPr/>
            </p:nvSpPr>
            <p:spPr bwMode="auto">
              <a:xfrm>
                <a:off x="2917" y="2321"/>
                <a:ext cx="560" cy="48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2" name="Line 1048"/>
              <p:cNvSpPr>
                <a:spLocks noChangeShapeType="1"/>
              </p:cNvSpPr>
              <p:nvPr/>
            </p:nvSpPr>
            <p:spPr bwMode="auto">
              <a:xfrm>
                <a:off x="1577" y="2321"/>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3" name="Line 1050"/>
              <p:cNvSpPr>
                <a:spLocks noChangeShapeType="1"/>
              </p:cNvSpPr>
              <p:nvPr/>
            </p:nvSpPr>
            <p:spPr bwMode="auto">
              <a:xfrm>
                <a:off x="2256" y="3008"/>
                <a:ext cx="0" cy="1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sp>
          <p:nvSpPr>
            <p:cNvPr id="24" name="Rectangle 1028"/>
            <p:cNvSpPr>
              <a:spLocks noChangeArrowheads="1"/>
            </p:cNvSpPr>
            <p:nvPr/>
          </p:nvSpPr>
          <p:spPr bwMode="auto">
            <a:xfrm>
              <a:off x="6334916" y="4080016"/>
              <a:ext cx="846779"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25" name="Rectangle 1028"/>
            <p:cNvSpPr>
              <a:spLocks noChangeArrowheads="1"/>
            </p:cNvSpPr>
            <p:nvPr/>
          </p:nvSpPr>
          <p:spPr bwMode="auto">
            <a:xfrm>
              <a:off x="5160877" y="4080005"/>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6" name="Rectangle 1028"/>
            <p:cNvSpPr>
              <a:spLocks noChangeArrowheads="1"/>
            </p:cNvSpPr>
            <p:nvPr/>
          </p:nvSpPr>
          <p:spPr bwMode="auto">
            <a:xfrm>
              <a:off x="7245006" y="4080005"/>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7" name="Line 1048"/>
            <p:cNvSpPr>
              <a:spLocks noChangeShapeType="1"/>
            </p:cNvSpPr>
            <p:nvPr/>
          </p:nvSpPr>
          <p:spPr bwMode="auto">
            <a:xfrm flipH="1">
              <a:off x="6702003" y="3676552"/>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28" name="Rectangle 1028"/>
            <p:cNvSpPr>
              <a:spLocks noChangeArrowheads="1"/>
            </p:cNvSpPr>
            <p:nvPr/>
          </p:nvSpPr>
          <p:spPr bwMode="auto">
            <a:xfrm>
              <a:off x="6310925" y="5107791"/>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29" name="Rectangle 1028"/>
            <p:cNvSpPr>
              <a:spLocks noChangeArrowheads="1"/>
            </p:cNvSpPr>
            <p:nvPr/>
          </p:nvSpPr>
          <p:spPr bwMode="auto">
            <a:xfrm>
              <a:off x="8172789" y="5104834"/>
              <a:ext cx="1101403"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30" name="Rectangle 1028"/>
            <p:cNvSpPr>
              <a:spLocks noChangeArrowheads="1"/>
            </p:cNvSpPr>
            <p:nvPr/>
          </p:nvSpPr>
          <p:spPr bwMode="auto">
            <a:xfrm>
              <a:off x="7409452" y="5101490"/>
              <a:ext cx="846779"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31" name="Line 1048"/>
            <p:cNvSpPr>
              <a:spLocks noChangeShapeType="1"/>
            </p:cNvSpPr>
            <p:nvPr/>
          </p:nvSpPr>
          <p:spPr bwMode="auto">
            <a:xfrm>
              <a:off x="7773308" y="4373758"/>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2" name="Rectangle 1037"/>
            <p:cNvSpPr>
              <a:spLocks noChangeArrowheads="1"/>
            </p:cNvSpPr>
            <p:nvPr/>
          </p:nvSpPr>
          <p:spPr bwMode="auto">
            <a:xfrm>
              <a:off x="6557423" y="4683218"/>
              <a:ext cx="467801"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a:t>
              </a:r>
            </a:p>
          </p:txBody>
        </p:sp>
        <p:sp>
          <p:nvSpPr>
            <p:cNvPr id="33" name="Line 1048"/>
            <p:cNvSpPr>
              <a:spLocks noChangeShapeType="1"/>
            </p:cNvSpPr>
            <p:nvPr/>
          </p:nvSpPr>
          <p:spPr bwMode="auto">
            <a:xfrm>
              <a:off x="6706125" y="4373757"/>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4" name="Rectangle 1039"/>
            <p:cNvSpPr>
              <a:spLocks noChangeArrowheads="1"/>
            </p:cNvSpPr>
            <p:nvPr/>
          </p:nvSpPr>
          <p:spPr bwMode="auto">
            <a:xfrm>
              <a:off x="7655499" y="5737424"/>
              <a:ext cx="297404" cy="40160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rPr>
                <a:t>*</a:t>
              </a:r>
            </a:p>
          </p:txBody>
        </p:sp>
        <p:sp>
          <p:nvSpPr>
            <p:cNvPr id="35" name="Line 1050"/>
            <p:cNvSpPr>
              <a:spLocks noChangeShapeType="1"/>
            </p:cNvSpPr>
            <p:nvPr/>
          </p:nvSpPr>
          <p:spPr bwMode="auto">
            <a:xfrm>
              <a:off x="7786422"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36" name="Rectangle 1039"/>
            <p:cNvSpPr>
              <a:spLocks noChangeArrowheads="1"/>
            </p:cNvSpPr>
            <p:nvPr/>
          </p:nvSpPr>
          <p:spPr bwMode="auto">
            <a:xfrm>
              <a:off x="8544297" y="5737424"/>
              <a:ext cx="297405" cy="33287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4</a:t>
              </a:r>
            </a:p>
          </p:txBody>
        </p:sp>
        <p:sp>
          <p:nvSpPr>
            <p:cNvPr id="37" name="Line 1050"/>
            <p:cNvSpPr>
              <a:spLocks noChangeShapeType="1"/>
            </p:cNvSpPr>
            <p:nvPr/>
          </p:nvSpPr>
          <p:spPr bwMode="auto">
            <a:xfrm>
              <a:off x="8675220" y="5468258"/>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grpSp>
        <p:nvGrpSpPr>
          <p:cNvPr id="3" name="Group 2"/>
          <p:cNvGrpSpPr/>
          <p:nvPr/>
        </p:nvGrpSpPr>
        <p:grpSpPr>
          <a:xfrm>
            <a:off x="6248898" y="4735338"/>
            <a:ext cx="1744662" cy="1439030"/>
            <a:chOff x="4733209" y="2944590"/>
            <a:chExt cx="3793796" cy="2787430"/>
          </a:xfrm>
        </p:grpSpPr>
        <p:sp>
          <p:nvSpPr>
            <p:cNvPr id="38" name="Rectangle 1028"/>
            <p:cNvSpPr>
              <a:spLocks noChangeArrowheads="1"/>
            </p:cNvSpPr>
            <p:nvPr/>
          </p:nvSpPr>
          <p:spPr bwMode="auto">
            <a:xfrm>
              <a:off x="6539496" y="2944590"/>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39" name="Rectangle 1037"/>
            <p:cNvSpPr>
              <a:spLocks noChangeArrowheads="1"/>
            </p:cNvSpPr>
            <p:nvPr/>
          </p:nvSpPr>
          <p:spPr bwMode="auto">
            <a:xfrm>
              <a:off x="5097874" y="5503752"/>
              <a:ext cx="240451"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2</a:t>
              </a:r>
            </a:p>
          </p:txBody>
        </p:sp>
        <p:sp>
          <p:nvSpPr>
            <p:cNvPr id="40" name="Rectangle 1039"/>
            <p:cNvSpPr>
              <a:spLocks noChangeArrowheads="1"/>
            </p:cNvSpPr>
            <p:nvPr/>
          </p:nvSpPr>
          <p:spPr bwMode="auto">
            <a:xfrm>
              <a:off x="7013648" y="5493226"/>
              <a:ext cx="29740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3</a:t>
              </a:r>
            </a:p>
          </p:txBody>
        </p:sp>
        <p:sp>
          <p:nvSpPr>
            <p:cNvPr id="41" name="Line 1042"/>
            <p:cNvSpPr>
              <a:spLocks noChangeShapeType="1"/>
            </p:cNvSpPr>
            <p:nvPr/>
          </p:nvSpPr>
          <p:spPr bwMode="auto">
            <a:xfrm flipH="1">
              <a:off x="6350692" y="3441015"/>
              <a:ext cx="948786" cy="3642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2" name="Line 1043"/>
            <p:cNvSpPr>
              <a:spLocks noChangeShapeType="1"/>
            </p:cNvSpPr>
            <p:nvPr/>
          </p:nvSpPr>
          <p:spPr bwMode="auto">
            <a:xfrm>
              <a:off x="7288163" y="3445851"/>
              <a:ext cx="1082941" cy="3594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3" name="Line 1046"/>
            <p:cNvSpPr>
              <a:spLocks noChangeShapeType="1"/>
            </p:cNvSpPr>
            <p:nvPr/>
          </p:nvSpPr>
          <p:spPr bwMode="auto">
            <a:xfrm flipH="1">
              <a:off x="5282664" y="4127300"/>
              <a:ext cx="952018" cy="772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4" name="Line 1047"/>
            <p:cNvSpPr>
              <a:spLocks noChangeShapeType="1"/>
            </p:cNvSpPr>
            <p:nvPr/>
          </p:nvSpPr>
          <p:spPr bwMode="auto">
            <a:xfrm>
              <a:off x="6228217" y="4127300"/>
              <a:ext cx="905145"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5" name="Line 1048"/>
            <p:cNvSpPr>
              <a:spLocks noChangeShapeType="1"/>
            </p:cNvSpPr>
            <p:nvPr/>
          </p:nvSpPr>
          <p:spPr bwMode="auto">
            <a:xfrm>
              <a:off x="5246576" y="5194292"/>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6" name="Line 1050"/>
            <p:cNvSpPr>
              <a:spLocks noChangeShapeType="1"/>
            </p:cNvSpPr>
            <p:nvPr/>
          </p:nvSpPr>
          <p:spPr bwMode="auto">
            <a:xfrm>
              <a:off x="7144570" y="5224061"/>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47" name="Rectangle 1028"/>
            <p:cNvSpPr>
              <a:spLocks noChangeArrowheads="1"/>
            </p:cNvSpPr>
            <p:nvPr/>
          </p:nvSpPr>
          <p:spPr bwMode="auto">
            <a:xfrm>
              <a:off x="6932712" y="3820773"/>
              <a:ext cx="458460"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48" name="Rectangle 1028"/>
            <p:cNvSpPr>
              <a:spLocks noChangeArrowheads="1"/>
            </p:cNvSpPr>
            <p:nvPr/>
          </p:nvSpPr>
          <p:spPr bwMode="auto">
            <a:xfrm>
              <a:off x="5758673" y="3820762"/>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49" name="Rectangle 1028"/>
            <p:cNvSpPr>
              <a:spLocks noChangeArrowheads="1"/>
            </p:cNvSpPr>
            <p:nvPr/>
          </p:nvSpPr>
          <p:spPr bwMode="auto">
            <a:xfrm>
              <a:off x="7842802" y="3820761"/>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0" name="Line 1048"/>
            <p:cNvSpPr>
              <a:spLocks noChangeShapeType="1"/>
            </p:cNvSpPr>
            <p:nvPr/>
          </p:nvSpPr>
          <p:spPr bwMode="auto">
            <a:xfrm flipH="1">
              <a:off x="7299799" y="3417309"/>
              <a:ext cx="1" cy="46077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1" name="Rectangle 1028"/>
            <p:cNvSpPr>
              <a:spLocks noChangeArrowheads="1"/>
            </p:cNvSpPr>
            <p:nvPr/>
          </p:nvSpPr>
          <p:spPr bwMode="auto">
            <a:xfrm>
              <a:off x="4733209" y="4860291"/>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2" name="Rectangle 1028"/>
            <p:cNvSpPr>
              <a:spLocks noChangeArrowheads="1"/>
            </p:cNvSpPr>
            <p:nvPr/>
          </p:nvSpPr>
          <p:spPr bwMode="auto">
            <a:xfrm>
              <a:off x="6656995" y="4856294"/>
              <a:ext cx="596318"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&lt;expr&gt;</a:t>
              </a:r>
            </a:p>
          </p:txBody>
        </p:sp>
        <p:sp>
          <p:nvSpPr>
            <p:cNvPr id="53" name="Rectangle 1028"/>
            <p:cNvSpPr>
              <a:spLocks noChangeArrowheads="1"/>
            </p:cNvSpPr>
            <p:nvPr/>
          </p:nvSpPr>
          <p:spPr bwMode="auto">
            <a:xfrm>
              <a:off x="5843952" y="4867820"/>
              <a:ext cx="458460"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1"/>
                  </a:solidFill>
                  <a:latin typeface="Courier New" charset="0"/>
                  <a:ea typeface="Courier New" charset="0"/>
                  <a:cs typeface="Courier New" charset="0"/>
                </a:rPr>
                <a:t>&lt;op&gt;</a:t>
              </a:r>
            </a:p>
          </p:txBody>
        </p:sp>
        <p:sp>
          <p:nvSpPr>
            <p:cNvPr id="54" name="Line 1048"/>
            <p:cNvSpPr>
              <a:spLocks noChangeShapeType="1"/>
            </p:cNvSpPr>
            <p:nvPr/>
          </p:nvSpPr>
          <p:spPr bwMode="auto">
            <a:xfrm>
              <a:off x="6231450" y="4127301"/>
              <a:ext cx="3232" cy="7736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5" name="Rectangle 1037"/>
            <p:cNvSpPr>
              <a:spLocks noChangeArrowheads="1"/>
            </p:cNvSpPr>
            <p:nvPr/>
          </p:nvSpPr>
          <p:spPr bwMode="auto">
            <a:xfrm>
              <a:off x="6073579" y="5486851"/>
              <a:ext cx="25327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a:t>
              </a:r>
            </a:p>
          </p:txBody>
        </p:sp>
        <p:sp>
          <p:nvSpPr>
            <p:cNvPr id="56" name="Line 1048"/>
            <p:cNvSpPr>
              <a:spLocks noChangeShapeType="1"/>
            </p:cNvSpPr>
            <p:nvPr/>
          </p:nvSpPr>
          <p:spPr bwMode="auto">
            <a:xfrm>
              <a:off x="6222281" y="5177391"/>
              <a:ext cx="0" cy="3739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7" name="Rectangle 1039"/>
            <p:cNvSpPr>
              <a:spLocks noChangeArrowheads="1"/>
            </p:cNvSpPr>
            <p:nvPr/>
          </p:nvSpPr>
          <p:spPr bwMode="auto">
            <a:xfrm>
              <a:off x="7184972" y="4396206"/>
              <a:ext cx="297404" cy="44216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rPr>
                <a:t>*</a:t>
              </a:r>
            </a:p>
          </p:txBody>
        </p:sp>
        <p:sp>
          <p:nvSpPr>
            <p:cNvPr id="58" name="Line 1050"/>
            <p:cNvSpPr>
              <a:spLocks noChangeShapeType="1"/>
            </p:cNvSpPr>
            <p:nvPr/>
          </p:nvSpPr>
          <p:spPr bwMode="auto">
            <a:xfrm>
              <a:off x="7315893" y="4127042"/>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sp>
          <p:nvSpPr>
            <p:cNvPr id="59" name="Rectangle 1039"/>
            <p:cNvSpPr>
              <a:spLocks noChangeArrowheads="1"/>
            </p:cNvSpPr>
            <p:nvPr/>
          </p:nvSpPr>
          <p:spPr bwMode="auto">
            <a:xfrm>
              <a:off x="8229600" y="4389364"/>
              <a:ext cx="297405" cy="2282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a:lnSpc>
                  <a:spcPct val="100000"/>
                </a:lnSpc>
                <a:defRPr/>
              </a:pPr>
              <a:r>
                <a:rPr lang="en-AU" sz="900" dirty="0">
                  <a:solidFill>
                    <a:schemeClr val="accent3">
                      <a:lumMod val="75000"/>
                    </a:schemeClr>
                  </a:solidFill>
                  <a:latin typeface="Book Antiqua" charset="0"/>
                  <a:cs typeface="+mn-cs"/>
                </a:rPr>
                <a:t>4</a:t>
              </a:r>
            </a:p>
          </p:txBody>
        </p:sp>
        <p:sp>
          <p:nvSpPr>
            <p:cNvPr id="60" name="Line 1050"/>
            <p:cNvSpPr>
              <a:spLocks noChangeShapeType="1"/>
            </p:cNvSpPr>
            <p:nvPr/>
          </p:nvSpPr>
          <p:spPr bwMode="auto">
            <a:xfrm>
              <a:off x="8360522" y="4120199"/>
              <a:ext cx="0" cy="3030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900">
                <a:cs typeface="+mn-cs"/>
              </a:endParaRPr>
            </a:p>
          </p:txBody>
        </p:sp>
      </p:grpSp>
      <p:sp>
        <p:nvSpPr>
          <p:cNvPr id="4" name="Rounded Rectangle 3"/>
          <p:cNvSpPr/>
          <p:nvPr/>
        </p:nvSpPr>
        <p:spPr>
          <a:xfrm>
            <a:off x="6248898" y="3025669"/>
            <a:ext cx="2027001" cy="170977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95300" y="2062365"/>
            <a:ext cx="8458200" cy="830997"/>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Two </a:t>
            </a:r>
            <a:r>
              <a:rPr lang="en-US" dirty="0">
                <a:solidFill>
                  <a:srgbClr val="C00000"/>
                </a:solidFill>
                <a:latin typeface="Helvetica Light" charset="0"/>
                <a:ea typeface="Helvetica Light" charset="0"/>
                <a:cs typeface="Helvetica Light" charset="0"/>
              </a:rPr>
              <a:t>“classes” of operations </a:t>
            </a:r>
            <a:r>
              <a:rPr lang="en-US" dirty="0">
                <a:solidFill>
                  <a:schemeClr val="tx1">
                    <a:lumMod val="50000"/>
                  </a:schemeClr>
                </a:solidFill>
                <a:latin typeface="Helvetica Light" charset="0"/>
                <a:ea typeface="Helvetica Light" charset="0"/>
                <a:cs typeface="Helvetica Light" charset="0"/>
              </a:rPr>
              <a:t>that have different </a:t>
            </a:r>
            <a:r>
              <a:rPr lang="en-US" dirty="0">
                <a:solidFill>
                  <a:srgbClr val="C00000"/>
                </a:solidFill>
                <a:latin typeface="Helvetica Light" charset="0"/>
                <a:ea typeface="Helvetica Light" charset="0"/>
                <a:cs typeface="Helvetica Light" charset="0"/>
              </a:rPr>
              <a:t>precedence</a:t>
            </a:r>
            <a:r>
              <a:rPr lang="en-US" dirty="0">
                <a:solidFill>
                  <a:schemeClr val="tx1">
                    <a:lumMod val="50000"/>
                  </a:schemeClr>
                </a:solidFill>
                <a:latin typeface="Helvetica Light" charset="0"/>
                <a:ea typeface="Helvetica Light" charset="0"/>
                <a:cs typeface="Helvetica Light" charset="0"/>
              </a:rPr>
              <a:t> and the grammar </a:t>
            </a:r>
            <a:r>
              <a:rPr lang="en-US" dirty="0">
                <a:solidFill>
                  <a:srgbClr val="C00000"/>
                </a:solidFill>
                <a:latin typeface="Helvetica Light" charset="0"/>
                <a:ea typeface="Helvetica Light" charset="0"/>
                <a:cs typeface="Helvetica Light" charset="0"/>
              </a:rPr>
              <a:t>does not distinguish them</a:t>
            </a:r>
            <a:r>
              <a:rPr lang="en-US" dirty="0">
                <a:solidFill>
                  <a:schemeClr val="tx1">
                    <a:lumMod val="50000"/>
                  </a:schemeClr>
                </a:solidFill>
                <a:latin typeface="Helvetica Light" charset="0"/>
                <a:ea typeface="Helvetica Light" charset="0"/>
                <a:cs typeface="Helvetica Light" charset="0"/>
              </a:rPr>
              <a:t>.</a:t>
            </a:r>
          </a:p>
        </p:txBody>
      </p:sp>
    </p:spTree>
    <p:extLst>
      <p:ext uri="{BB962C8B-B14F-4D97-AF65-F5344CB8AC3E}">
        <p14:creationId xmlns:p14="http://schemas.microsoft.com/office/powerpoint/2010/main" val="190200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precedence?</a:t>
            </a:r>
          </a:p>
        </p:txBody>
      </p:sp>
      <p:sp>
        <p:nvSpPr>
          <p:cNvPr id="11" name="Rectangle 10"/>
          <p:cNvSpPr/>
          <p:nvPr/>
        </p:nvSpPr>
        <p:spPr>
          <a:xfrm>
            <a:off x="5510253" y="2951555"/>
            <a:ext cx="3526471" cy="830997"/>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How can we derive the following expression?</a:t>
            </a:r>
          </a:p>
        </p:txBody>
      </p:sp>
      <p:sp>
        <p:nvSpPr>
          <p:cNvPr id="13" name="TextBox 12"/>
          <p:cNvSpPr txBox="1"/>
          <p:nvPr/>
        </p:nvSpPr>
        <p:spPr>
          <a:xfrm>
            <a:off x="3483498" y="3423818"/>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p>
        </p:txBody>
      </p:sp>
      <p:sp>
        <p:nvSpPr>
          <p:cNvPr id="61" name="Content Placeholder 2"/>
          <p:cNvSpPr>
            <a:spLocks noGrp="1"/>
          </p:cNvSpPr>
          <p:nvPr>
            <p:ph idx="1"/>
          </p:nvPr>
        </p:nvSpPr>
        <p:spPr bwMode="auto">
          <a:xfrm>
            <a:off x="1409269" y="3947038"/>
            <a:ext cx="6325462" cy="2549178"/>
          </a:xfrm>
          <a:noFill/>
          <a:ln>
            <a:solidFill>
              <a:srgbClr val="00000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buNone/>
            </a:pPr>
            <a:r>
              <a:rPr lang="en-US" sz="1300" dirty="0">
                <a:solidFill>
                  <a:srgbClr val="7030A0"/>
                </a:solidFill>
                <a:latin typeface="Courier New" charset="0"/>
                <a:ea typeface="ＭＳ Ｐゴシック" charset="0"/>
                <a:cs typeface="Trebuchet MS" charset="0"/>
              </a:rPr>
              <a:t>&lt;expr&gt; </a:t>
            </a:r>
            <a:r>
              <a:rPr lang="en-US" sz="1300" dirty="0">
                <a:solidFill>
                  <a:schemeClr val="tx1">
                    <a:lumMod val="50000"/>
                  </a:schemeClr>
                </a:solidFill>
                <a:latin typeface="Courier New" charset="0"/>
                <a:ea typeface="ＭＳ Ｐゴシック" charset="0"/>
                <a:cs typeface="Trebuchet MS" charset="0"/>
              </a:rPr>
              <a:t>=&gt; </a:t>
            </a:r>
            <a:r>
              <a:rPr lang="mr-IN" sz="1300" dirty="0">
                <a:solidFill>
                  <a:srgbClr val="7030A0"/>
                </a:solidFill>
                <a:latin typeface="Courier New"/>
                <a:cs typeface="Courier New"/>
              </a:rPr>
              <a:t>&lt;</a:t>
            </a:r>
            <a:r>
              <a:rPr lang="en-US" sz="1300" dirty="0">
                <a:solidFill>
                  <a:srgbClr val="7030A0"/>
                </a:solidFill>
                <a:latin typeface="Courier New"/>
                <a:cs typeface="Courier New"/>
              </a:rPr>
              <a:t>expr</a:t>
            </a:r>
            <a:r>
              <a:rPr lang="mr-IN" sz="1300" dirty="0">
                <a:solidFill>
                  <a:srgbClr val="7030A0"/>
                </a:solidFill>
                <a:latin typeface="Courier New"/>
                <a:cs typeface="Courier New"/>
              </a:rPr>
              <a:t>&gt;</a:t>
            </a:r>
            <a:r>
              <a:rPr lang="en-US" sz="1300" dirty="0">
                <a:solidFill>
                  <a:srgbClr val="7030A0"/>
                </a:solidFill>
                <a:latin typeface="Courier New"/>
                <a:cs typeface="Courier New"/>
              </a:rPr>
              <a:t> </a:t>
            </a:r>
            <a:r>
              <a:rPr lang="mr-IN" sz="1300" dirty="0">
                <a:solidFill>
                  <a:srgbClr val="C00000"/>
                </a:solidFill>
                <a:latin typeface="Courier New"/>
                <a:cs typeface="Courier New"/>
              </a:rPr>
              <a:t>&lt;</a:t>
            </a:r>
            <a:r>
              <a:rPr lang="en-US" sz="1300" dirty="0">
                <a:solidFill>
                  <a:srgbClr val="C00000"/>
                </a:solidFill>
                <a:latin typeface="Courier New"/>
                <a:cs typeface="Courier New"/>
              </a:rPr>
              <a:t>add</a:t>
            </a:r>
            <a:r>
              <a:rPr lang="mr-IN" sz="1300" dirty="0" err="1">
                <a:solidFill>
                  <a:srgbClr val="C00000"/>
                </a:solidFill>
                <a:latin typeface="Courier New"/>
                <a:cs typeface="Courier New"/>
              </a:rPr>
              <a:t>op</a:t>
            </a:r>
            <a:r>
              <a:rPr lang="mr-IN" sz="1300" dirty="0">
                <a:solidFill>
                  <a:srgbClr val="C00000"/>
                </a:solidFill>
                <a:latin typeface="Courier New"/>
                <a:cs typeface="Courier New"/>
              </a:rPr>
              <a:t>&gt;</a:t>
            </a:r>
            <a:r>
              <a:rPr lang="en-US" sz="1300" dirty="0">
                <a:solidFill>
                  <a:srgbClr val="C00000"/>
                </a:solidFill>
                <a:latin typeface="Courier New"/>
                <a:cs typeface="Courier New"/>
              </a:rPr>
              <a: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charset="0"/>
              <a:ea typeface="ＭＳ Ｐゴシック" charset="0"/>
              <a:cs typeface="Trebuchet MS" charset="0"/>
            </a:endParaRPr>
          </a:p>
          <a:p>
            <a:pPr marL="0" indent="0">
              <a:buNone/>
            </a:pPr>
            <a:r>
              <a:rPr lang="en-US" sz="1300" dirty="0">
                <a:solidFill>
                  <a:schemeClr val="tx1">
                    <a:lumMod val="50000"/>
                  </a:schemeClr>
                </a:solidFill>
                <a:latin typeface="Courier New" charset="0"/>
                <a:ea typeface="ＭＳ Ｐゴシック" charset="0"/>
                <a:cs typeface="Trebuchet MS" charset="0"/>
              </a:rPr>
              <a:t>       =&gt;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r>
              <a:rPr lang="en-US" sz="1300" dirty="0">
                <a:solidFill>
                  <a:srgbClr val="7030A0"/>
                </a:solidFill>
                <a:latin typeface="Courier New"/>
                <a:cs typeface="Courier New"/>
              </a:rPr>
              <a:t> </a:t>
            </a:r>
            <a:r>
              <a:rPr lang="mr-IN" sz="1300" dirty="0">
                <a:solidFill>
                  <a:srgbClr val="C00000"/>
                </a:solidFill>
                <a:latin typeface="Courier New"/>
                <a:cs typeface="Courier New"/>
              </a:rPr>
              <a:t>&lt;</a:t>
            </a:r>
            <a:r>
              <a:rPr lang="en-US" sz="1300" dirty="0">
                <a:solidFill>
                  <a:srgbClr val="C00000"/>
                </a:solidFill>
                <a:latin typeface="Courier New"/>
                <a:cs typeface="Courier New"/>
              </a:rPr>
              <a:t>add</a:t>
            </a:r>
            <a:r>
              <a:rPr lang="mr-IN" sz="1300" dirty="0" err="1">
                <a:solidFill>
                  <a:srgbClr val="C00000"/>
                </a:solidFill>
                <a:latin typeface="Courier New"/>
                <a:cs typeface="Courier New"/>
              </a:rPr>
              <a:t>op</a:t>
            </a:r>
            <a:r>
              <a:rPr lang="mr-IN" sz="1300" dirty="0">
                <a:solidFill>
                  <a:srgbClr val="C00000"/>
                </a:solidFill>
                <a:latin typeface="Courier New"/>
                <a:cs typeface="Courier New"/>
              </a:rPr>
              <a:t>&gt;</a:t>
            </a:r>
            <a:r>
              <a:rPr lang="en-US" sz="1300" dirty="0">
                <a:solidFill>
                  <a:srgbClr val="C00000"/>
                </a:solidFill>
                <a:latin typeface="Courier New"/>
                <a:cs typeface="Courier New"/>
              </a:rPr>
              <a: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charset="0"/>
              <a:ea typeface="ＭＳ Ｐゴシック" charset="0"/>
              <a:cs typeface="Trebuchet MS" charset="0"/>
            </a:endParaRPr>
          </a:p>
          <a:p>
            <a:pPr marL="0" indent="0">
              <a:buNone/>
            </a:pPr>
            <a:r>
              <a:rPr lang="en-US" sz="1300" dirty="0">
                <a:solidFill>
                  <a:schemeClr val="tx1">
                    <a:lumMod val="50000"/>
                  </a:schemeClr>
                </a:solidFill>
                <a:latin typeface="Courier New" charset="0"/>
                <a:ea typeface="ＭＳ Ｐゴシック" charset="0"/>
                <a:cs typeface="Trebuchet MS" charset="0"/>
              </a:rPr>
              <a:t>       =&gt; </a:t>
            </a:r>
            <a:r>
              <a:rPr lang="mr-IN" sz="1300" dirty="0">
                <a:solidFill>
                  <a:schemeClr val="tx1">
                    <a:lumMod val="50000"/>
                  </a:schemeClr>
                </a:solidFill>
                <a:latin typeface="Courier New" charset="0"/>
                <a:ea typeface="Courier New" charset="0"/>
                <a:cs typeface="Courier New" charset="0"/>
              </a:rPr>
              <a:t>&lt;</a:t>
            </a:r>
            <a:r>
              <a:rPr lang="en-US" sz="1300" dirty="0" err="1">
                <a:solidFill>
                  <a:schemeClr val="tx1">
                    <a:lumMod val="50000"/>
                  </a:schemeClr>
                </a:solidFill>
                <a:latin typeface="Courier New" charset="0"/>
                <a:ea typeface="Courier New" charset="0"/>
                <a:cs typeface="Courier New" charset="0"/>
              </a:rPr>
              <a:t>const</a:t>
            </a:r>
            <a:r>
              <a:rPr lang="mr-IN" sz="1300" dirty="0">
                <a:solidFill>
                  <a:schemeClr val="tx1">
                    <a:lumMod val="50000"/>
                  </a:schemeClr>
                </a:solidFill>
                <a:latin typeface="Courier New" charset="0"/>
                <a:ea typeface="Courier New" charset="0"/>
                <a:cs typeface="Courier New" charset="0"/>
              </a:rPr>
              <a:t>&gt;</a:t>
            </a:r>
            <a:r>
              <a:rPr lang="en-US" sz="1300" dirty="0">
                <a:solidFill>
                  <a:schemeClr val="tx1">
                    <a:lumMod val="50000"/>
                  </a:schemeClr>
                </a:solidFill>
                <a:latin typeface="Courier New" charset="0"/>
                <a:ea typeface="Courier New" charset="0"/>
                <a:cs typeface="Courier New" charset="0"/>
              </a:rPr>
              <a:t> </a:t>
            </a:r>
            <a:r>
              <a:rPr lang="mr-IN" sz="1300" dirty="0">
                <a:solidFill>
                  <a:srgbClr val="C00000"/>
                </a:solidFill>
                <a:latin typeface="Courier New"/>
                <a:cs typeface="Courier New"/>
              </a:rPr>
              <a:t>&lt;</a:t>
            </a:r>
            <a:r>
              <a:rPr lang="en-US" sz="1300" dirty="0">
                <a:solidFill>
                  <a:srgbClr val="C00000"/>
                </a:solidFill>
                <a:latin typeface="Courier New"/>
                <a:cs typeface="Courier New"/>
              </a:rPr>
              <a:t>add</a:t>
            </a:r>
            <a:r>
              <a:rPr lang="mr-IN" sz="1300" dirty="0" err="1">
                <a:solidFill>
                  <a:srgbClr val="C00000"/>
                </a:solidFill>
                <a:latin typeface="Courier New"/>
                <a:cs typeface="Courier New"/>
              </a:rPr>
              <a:t>op</a:t>
            </a:r>
            <a:r>
              <a:rPr lang="mr-IN" sz="1300" dirty="0">
                <a:solidFill>
                  <a:srgbClr val="C00000"/>
                </a:solidFill>
                <a:latin typeface="Courier New"/>
                <a:cs typeface="Courier New"/>
              </a:rPr>
              <a:t>&gt;</a:t>
            </a:r>
            <a:r>
              <a:rPr lang="en-US" sz="1300" dirty="0">
                <a:solidFill>
                  <a:srgbClr val="C00000"/>
                </a:solidFill>
                <a:latin typeface="Courier New"/>
                <a:cs typeface="Courier New"/>
              </a:rPr>
              <a: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charset="0"/>
              <a:ea typeface="ＭＳ Ｐゴシック" charset="0"/>
              <a:cs typeface="Trebuchet MS" charset="0"/>
            </a:endParaRPr>
          </a:p>
          <a:p>
            <a:pPr marL="0" indent="0">
              <a:buNone/>
            </a:pPr>
            <a:r>
              <a:rPr lang="en-US" sz="1300" dirty="0">
                <a:solidFill>
                  <a:schemeClr val="tx1">
                    <a:lumMod val="50000"/>
                  </a:schemeClr>
                </a:solidFill>
                <a:latin typeface="Courier New" charset="0"/>
                <a:ea typeface="ＭＳ Ｐゴシック" charset="0"/>
                <a:cs typeface="Trebuchet MS" charset="0"/>
              </a:rPr>
              <a:t>       =&gt; </a:t>
            </a:r>
            <a:r>
              <a:rPr lang="en-US" sz="1300" dirty="0">
                <a:solidFill>
                  <a:schemeClr val="tx1">
                    <a:lumMod val="50000"/>
                  </a:schemeClr>
                </a:solidFill>
                <a:latin typeface="Courier New" charset="0"/>
                <a:ea typeface="Courier New" charset="0"/>
                <a:cs typeface="Courier New" charset="0"/>
              </a:rPr>
              <a:t>2 </a:t>
            </a:r>
            <a:r>
              <a:rPr lang="mr-IN" sz="1300" dirty="0">
                <a:solidFill>
                  <a:srgbClr val="C00000"/>
                </a:solidFill>
                <a:latin typeface="Courier New"/>
                <a:cs typeface="Courier New"/>
              </a:rPr>
              <a:t>&lt;</a:t>
            </a:r>
            <a:r>
              <a:rPr lang="en-US" sz="1300" dirty="0">
                <a:solidFill>
                  <a:srgbClr val="C00000"/>
                </a:solidFill>
                <a:latin typeface="Courier New"/>
                <a:cs typeface="Courier New"/>
              </a:rPr>
              <a:t>add</a:t>
            </a:r>
            <a:r>
              <a:rPr lang="mr-IN" sz="1300" dirty="0" err="1">
                <a:solidFill>
                  <a:srgbClr val="C00000"/>
                </a:solidFill>
                <a:latin typeface="Courier New"/>
                <a:cs typeface="Courier New"/>
              </a:rPr>
              <a:t>op</a:t>
            </a:r>
            <a:r>
              <a:rPr lang="mr-IN" sz="1300" dirty="0">
                <a:solidFill>
                  <a:srgbClr val="C00000"/>
                </a:solidFill>
                <a:latin typeface="Courier New"/>
                <a:cs typeface="Courier New"/>
              </a:rPr>
              <a:t>&gt;</a:t>
            </a:r>
            <a:r>
              <a:rPr lang="en-US" sz="1300" dirty="0">
                <a:solidFill>
                  <a:srgbClr val="C00000"/>
                </a:solidFill>
                <a:latin typeface="Courier New"/>
                <a:cs typeface="Courier New"/>
              </a:rPr>
              <a: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charset="0"/>
              <a:ea typeface="ＭＳ Ｐゴシック" charset="0"/>
              <a:cs typeface="Trebuchet MS" charset="0"/>
            </a:endParaRPr>
          </a:p>
          <a:p>
            <a:pPr marL="0" indent="0">
              <a:buNone/>
            </a:pPr>
            <a:r>
              <a:rPr lang="en-US" sz="1300" dirty="0">
                <a:solidFill>
                  <a:schemeClr val="tx1">
                    <a:lumMod val="50000"/>
                  </a:schemeClr>
                </a:solidFill>
                <a:latin typeface="Courier New" charset="0"/>
                <a:ea typeface="ＭＳ Ｐゴシック" charset="0"/>
                <a:cs typeface="Trebuchet MS" charset="0"/>
              </a:rPr>
              <a:t>       =&gt; </a:t>
            </a:r>
            <a:r>
              <a:rPr lang="en-US" sz="1300" dirty="0">
                <a:solidFill>
                  <a:schemeClr val="tx1">
                    <a:lumMod val="50000"/>
                  </a:schemeClr>
                </a:solidFill>
                <a:latin typeface="Courier New" charset="0"/>
                <a:ea typeface="Courier New" charset="0"/>
                <a:cs typeface="Courier New" charset="0"/>
              </a:rPr>
              <a:t>2 </a:t>
            </a:r>
            <a:r>
              <a:rPr lang="en-US" sz="1300" dirty="0">
                <a:solidFill>
                  <a:srgbClr val="000000"/>
                </a:solidFill>
                <a:latin typeface="Courier New"/>
                <a:cs typeface="Courier New"/>
              </a:rPr>
              <a:t>+</a:t>
            </a:r>
            <a:r>
              <a:rPr lang="en-US" sz="1300" dirty="0">
                <a:solidFill>
                  <a:srgbClr val="C00000"/>
                </a:solidFill>
                <a:latin typeface="Courier New"/>
                <a:cs typeface="Courier New"/>
              </a:rPr>
              <a: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charset="0"/>
              <a:ea typeface="ＭＳ Ｐゴシック" charset="0"/>
              <a:cs typeface="Trebuchet MS" charset="0"/>
            </a:endParaRPr>
          </a:p>
          <a:p>
            <a:pPr marL="0" indent="0">
              <a:buNone/>
            </a:pPr>
            <a:r>
              <a:rPr lang="en-US" sz="1300" dirty="0">
                <a:solidFill>
                  <a:schemeClr val="tx1">
                    <a:lumMod val="50000"/>
                  </a:schemeClr>
                </a:solidFill>
                <a:latin typeface="Courier New" charset="0"/>
                <a:ea typeface="ＭＳ Ｐゴシック" charset="0"/>
                <a:cs typeface="Trebuchet MS" charset="0"/>
              </a:rPr>
              <a:t>       =&gt; 2 +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r>
              <a:rPr lang="en-US" sz="1300" dirty="0">
                <a:solidFill>
                  <a:schemeClr val="tx1">
                    <a:lumMod val="50000"/>
                  </a:schemeClr>
                </a:solidFill>
                <a:latin typeface="Courier New" charset="0"/>
                <a:ea typeface="ＭＳ Ｐゴシック" charset="0"/>
                <a:cs typeface="Trebuchet MS" charset="0"/>
              </a:rPr>
              <a:t> &lt;</a:t>
            </a:r>
            <a:r>
              <a:rPr lang="en-US" sz="1300" dirty="0" err="1">
                <a:solidFill>
                  <a:schemeClr val="tx1">
                    <a:lumMod val="50000"/>
                  </a:schemeClr>
                </a:solidFill>
                <a:latin typeface="Courier New" charset="0"/>
                <a:ea typeface="ＭＳ Ｐゴシック" charset="0"/>
                <a:cs typeface="Trebuchet MS" charset="0"/>
              </a:rPr>
              <a:t>mulop</a:t>
            </a:r>
            <a:r>
              <a:rPr lang="en-US" sz="1300" dirty="0">
                <a:solidFill>
                  <a:schemeClr val="tx1">
                    <a:lumMod val="50000"/>
                  </a:schemeClr>
                </a:solidFill>
                <a:latin typeface="Courier New" charset="0"/>
                <a:ea typeface="ＭＳ Ｐゴシック" charset="0"/>
                <a:cs typeface="Trebuchet MS" charset="0"/>
              </a:rPr>
              <a:t>&gt;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a:cs typeface="Courier New"/>
            </a:endParaRPr>
          </a:p>
          <a:p>
            <a:pPr marL="0" indent="0">
              <a:buNone/>
            </a:pPr>
            <a:r>
              <a:rPr lang="en-US" sz="1300" dirty="0">
                <a:solidFill>
                  <a:schemeClr val="tx1">
                    <a:lumMod val="50000"/>
                  </a:schemeClr>
                </a:solidFill>
                <a:latin typeface="Courier New" charset="0"/>
                <a:ea typeface="ＭＳ Ｐゴシック" charset="0"/>
                <a:cs typeface="Trebuchet MS" charset="0"/>
              </a:rPr>
              <a:t>       =&gt; 2 + </a:t>
            </a:r>
            <a:r>
              <a:rPr lang="en-US" sz="1300" dirty="0">
                <a:solidFill>
                  <a:srgbClr val="000000"/>
                </a:solidFill>
                <a:latin typeface="Courier New"/>
                <a:cs typeface="Courier New"/>
              </a:rPr>
              <a:t>3</a:t>
            </a:r>
            <a:r>
              <a:rPr lang="en-US" sz="1300" dirty="0">
                <a:solidFill>
                  <a:schemeClr val="tx1">
                    <a:lumMod val="50000"/>
                  </a:schemeClr>
                </a:solidFill>
                <a:latin typeface="Courier New" charset="0"/>
                <a:ea typeface="ＭＳ Ｐゴシック" charset="0"/>
                <a:cs typeface="Trebuchet MS" charset="0"/>
              </a:rPr>
              <a:t> &lt;</a:t>
            </a:r>
            <a:r>
              <a:rPr lang="en-US" sz="1300" dirty="0" err="1">
                <a:solidFill>
                  <a:schemeClr val="tx1">
                    <a:lumMod val="50000"/>
                  </a:schemeClr>
                </a:solidFill>
                <a:latin typeface="Courier New" charset="0"/>
                <a:ea typeface="ＭＳ Ｐゴシック" charset="0"/>
                <a:cs typeface="Trebuchet MS" charset="0"/>
              </a:rPr>
              <a:t>mulop</a:t>
            </a:r>
            <a:r>
              <a:rPr lang="en-US" sz="1300" dirty="0">
                <a:solidFill>
                  <a:schemeClr val="tx1">
                    <a:lumMod val="50000"/>
                  </a:schemeClr>
                </a:solidFill>
                <a:latin typeface="Courier New" charset="0"/>
                <a:ea typeface="ＭＳ Ｐゴシック" charset="0"/>
                <a:cs typeface="Trebuchet MS" charset="0"/>
              </a:rPr>
              <a:t>&gt;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a:cs typeface="Courier New"/>
            </a:endParaRPr>
          </a:p>
          <a:p>
            <a:pPr marL="0" indent="0">
              <a:buNone/>
            </a:pPr>
            <a:r>
              <a:rPr lang="en-US" sz="1300" dirty="0">
                <a:solidFill>
                  <a:schemeClr val="tx1">
                    <a:lumMod val="50000"/>
                  </a:schemeClr>
                </a:solidFill>
                <a:latin typeface="Courier New" charset="0"/>
                <a:ea typeface="ＭＳ Ｐゴシック" charset="0"/>
                <a:cs typeface="Trebuchet MS" charset="0"/>
              </a:rPr>
              <a:t>       =&gt; 2 + </a:t>
            </a:r>
            <a:r>
              <a:rPr lang="en-US" sz="1300" dirty="0">
                <a:solidFill>
                  <a:srgbClr val="000000"/>
                </a:solidFill>
                <a:latin typeface="Courier New"/>
                <a:cs typeface="Courier New"/>
              </a:rPr>
              <a:t>3</a:t>
            </a:r>
            <a:r>
              <a:rPr lang="en-US" sz="1300" dirty="0">
                <a:solidFill>
                  <a:schemeClr val="tx1">
                    <a:lumMod val="50000"/>
                  </a:schemeClr>
                </a:solidFill>
                <a:latin typeface="Courier New" charset="0"/>
                <a:ea typeface="ＭＳ Ｐゴシック" charset="0"/>
                <a:cs typeface="Trebuchet MS" charset="0"/>
              </a:rPr>
              <a:t> * </a:t>
            </a:r>
            <a:r>
              <a:rPr lang="mr-IN" sz="1300" dirty="0">
                <a:solidFill>
                  <a:schemeClr val="tx2"/>
                </a:solidFill>
                <a:latin typeface="Courier New"/>
                <a:cs typeface="Courier New"/>
              </a:rPr>
              <a:t>&lt;</a:t>
            </a:r>
            <a:r>
              <a:rPr lang="en-US" sz="1300" dirty="0">
                <a:solidFill>
                  <a:schemeClr val="tx2"/>
                </a:solidFill>
                <a:latin typeface="Courier New"/>
                <a:cs typeface="Courier New"/>
              </a:rPr>
              <a:t>term</a:t>
            </a:r>
            <a:r>
              <a:rPr lang="mr-IN" sz="1300" dirty="0">
                <a:solidFill>
                  <a:schemeClr val="tx2"/>
                </a:solidFill>
                <a:latin typeface="Courier New"/>
                <a:cs typeface="Courier New"/>
              </a:rPr>
              <a:t>&gt;</a:t>
            </a:r>
            <a:endParaRPr lang="en-US" sz="1300" dirty="0">
              <a:solidFill>
                <a:schemeClr val="tx2"/>
              </a:solidFill>
              <a:latin typeface="Courier New"/>
              <a:cs typeface="Courier New"/>
            </a:endParaRPr>
          </a:p>
          <a:p>
            <a:pPr marL="0" indent="0">
              <a:buNone/>
            </a:pPr>
            <a:r>
              <a:rPr lang="en-US" sz="1300" dirty="0">
                <a:solidFill>
                  <a:schemeClr val="tx1">
                    <a:lumMod val="50000"/>
                  </a:schemeClr>
                </a:solidFill>
                <a:latin typeface="Courier New" charset="0"/>
                <a:ea typeface="ＭＳ Ｐゴシック" charset="0"/>
                <a:cs typeface="Trebuchet MS" charset="0"/>
              </a:rPr>
              <a:t>       =&gt; 2 + 3 * </a:t>
            </a:r>
            <a:r>
              <a:rPr lang="en-US" sz="1300" dirty="0">
                <a:solidFill>
                  <a:srgbClr val="000000"/>
                </a:solidFill>
                <a:latin typeface="Courier New" charset="0"/>
                <a:ea typeface="ＭＳ Ｐゴシック" charset="0"/>
                <a:cs typeface="Trebuchet MS" charset="0"/>
              </a:rPr>
              <a:t>4</a:t>
            </a:r>
            <a:endParaRPr lang="en-US" sz="1300" dirty="0">
              <a:solidFill>
                <a:schemeClr val="tx1">
                  <a:lumMod val="50000"/>
                </a:schemeClr>
              </a:solidFill>
              <a:latin typeface="Courier New" charset="0"/>
              <a:ea typeface="ＭＳ Ｐゴシック" charset="0"/>
              <a:cs typeface="Trebuchet MS" charset="0"/>
            </a:endParaRPr>
          </a:p>
        </p:txBody>
      </p:sp>
      <p:sp>
        <p:nvSpPr>
          <p:cNvPr id="5" name="TextBox 4"/>
          <p:cNvSpPr txBox="1"/>
          <p:nvPr/>
        </p:nvSpPr>
        <p:spPr>
          <a:xfrm>
            <a:off x="6162261" y="1564889"/>
            <a:ext cx="1733385" cy="1323439"/>
          </a:xfrm>
          <a:prstGeom prst="rect">
            <a:avLst/>
          </a:prstGeom>
          <a:noFill/>
          <a:ln>
            <a:solidFill>
              <a:schemeClr val="accent3">
                <a:lumMod val="75000"/>
              </a:schemeClr>
            </a:solidFill>
          </a:ln>
        </p:spPr>
        <p:txBody>
          <a:bodyPr wrap="square" rtlCol="0">
            <a:spAutoFit/>
          </a:bodyPr>
          <a:lstStyle/>
          <a:p>
            <a:r>
              <a:rPr lang="en-US" sz="2000" dirty="0">
                <a:solidFill>
                  <a:schemeClr val="accent3">
                    <a:lumMod val="75000"/>
                  </a:schemeClr>
                </a:solidFill>
                <a:latin typeface="Helvetica Light" charset="0"/>
                <a:ea typeface="Helvetica Light" charset="0"/>
                <a:cs typeface="Helvetica Light" charset="0"/>
              </a:rPr>
              <a:t>We use two nonterminal to break the symmetry</a:t>
            </a:r>
          </a:p>
        </p:txBody>
      </p:sp>
      <p:sp>
        <p:nvSpPr>
          <p:cNvPr id="12" name="TextBox 11"/>
          <p:cNvSpPr txBox="1"/>
          <p:nvPr/>
        </p:nvSpPr>
        <p:spPr>
          <a:xfrm>
            <a:off x="495300" y="1575018"/>
            <a:ext cx="4609629" cy="1815882"/>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en-US" sz="1600" dirty="0">
                <a:solidFill>
                  <a:srgbClr val="000000"/>
                </a:solidFill>
                <a:latin typeface="Courier New"/>
                <a:cs typeface="Courier New"/>
              </a:rPr>
              <a:t>&gt;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spTree>
    <p:extLst>
      <p:ext uri="{BB962C8B-B14F-4D97-AF65-F5344CB8AC3E}">
        <p14:creationId xmlns:p14="http://schemas.microsoft.com/office/powerpoint/2010/main" val="167877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precedence?</a:t>
            </a:r>
          </a:p>
        </p:txBody>
      </p:sp>
      <p:sp>
        <p:nvSpPr>
          <p:cNvPr id="11" name="Rectangle 10"/>
          <p:cNvSpPr/>
          <p:nvPr/>
        </p:nvSpPr>
        <p:spPr>
          <a:xfrm>
            <a:off x="1530626" y="3804282"/>
            <a:ext cx="6082748" cy="461665"/>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Can we derive the following expression?</a:t>
            </a:r>
          </a:p>
        </p:txBody>
      </p:sp>
      <p:sp>
        <p:nvSpPr>
          <p:cNvPr id="13" name="TextBox 12"/>
          <p:cNvSpPr txBox="1"/>
          <p:nvPr/>
        </p:nvSpPr>
        <p:spPr>
          <a:xfrm>
            <a:off x="3539158" y="4459688"/>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p>
        </p:txBody>
      </p:sp>
      <p:sp>
        <p:nvSpPr>
          <p:cNvPr id="5" name="TextBox 4"/>
          <p:cNvSpPr txBox="1"/>
          <p:nvPr/>
        </p:nvSpPr>
        <p:spPr>
          <a:xfrm>
            <a:off x="6162261" y="1564889"/>
            <a:ext cx="1733385" cy="1323439"/>
          </a:xfrm>
          <a:prstGeom prst="rect">
            <a:avLst/>
          </a:prstGeom>
          <a:noFill/>
          <a:ln>
            <a:solidFill>
              <a:schemeClr val="accent3">
                <a:lumMod val="75000"/>
              </a:schemeClr>
            </a:solidFill>
          </a:ln>
        </p:spPr>
        <p:txBody>
          <a:bodyPr wrap="square" rtlCol="0">
            <a:spAutoFit/>
          </a:bodyPr>
          <a:lstStyle/>
          <a:p>
            <a:r>
              <a:rPr lang="en-US" sz="2000" dirty="0">
                <a:solidFill>
                  <a:schemeClr val="accent3">
                    <a:lumMod val="75000"/>
                  </a:schemeClr>
                </a:solidFill>
                <a:latin typeface="Helvetica Light" charset="0"/>
                <a:ea typeface="Helvetica Light" charset="0"/>
                <a:cs typeface="Helvetica Light" charset="0"/>
              </a:rPr>
              <a:t>We use two nonterminal to break the symmetry</a:t>
            </a:r>
          </a:p>
        </p:txBody>
      </p:sp>
      <p:sp>
        <p:nvSpPr>
          <p:cNvPr id="12" name="TextBox 11"/>
          <p:cNvSpPr txBox="1"/>
          <p:nvPr/>
        </p:nvSpPr>
        <p:spPr>
          <a:xfrm>
            <a:off x="495300" y="1575018"/>
            <a:ext cx="4609629" cy="1815882"/>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en-US" sz="1600" dirty="0">
                <a:solidFill>
                  <a:srgbClr val="000000"/>
                </a:solidFill>
                <a:latin typeface="Courier New"/>
                <a:cs typeface="Courier New"/>
              </a:rPr>
              <a:t>&gt;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spTree>
    <p:extLst>
      <p:ext uri="{BB962C8B-B14F-4D97-AF65-F5344CB8AC3E}">
        <p14:creationId xmlns:p14="http://schemas.microsoft.com/office/powerpoint/2010/main" val="20289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Recovering general expressions</a:t>
            </a:r>
          </a:p>
        </p:txBody>
      </p:sp>
      <p:sp>
        <p:nvSpPr>
          <p:cNvPr id="11" name="Rectangle 10"/>
          <p:cNvSpPr/>
          <p:nvPr/>
        </p:nvSpPr>
        <p:spPr>
          <a:xfrm>
            <a:off x="6294452" y="1527859"/>
            <a:ext cx="2185614" cy="1200329"/>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Can we derive the following expression?</a:t>
            </a:r>
          </a:p>
        </p:txBody>
      </p:sp>
      <p:sp>
        <p:nvSpPr>
          <p:cNvPr id="13" name="TextBox 12"/>
          <p:cNvSpPr txBox="1"/>
          <p:nvPr/>
        </p:nvSpPr>
        <p:spPr>
          <a:xfrm>
            <a:off x="6294452" y="2763306"/>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p>
        </p:txBody>
      </p:sp>
      <p:sp>
        <p:nvSpPr>
          <p:cNvPr id="5" name="TextBox 4"/>
          <p:cNvSpPr txBox="1"/>
          <p:nvPr/>
        </p:nvSpPr>
        <p:spPr>
          <a:xfrm>
            <a:off x="2476831" y="3600424"/>
            <a:ext cx="4190337" cy="400110"/>
          </a:xfrm>
          <a:prstGeom prst="rect">
            <a:avLst/>
          </a:prstGeom>
          <a:noFill/>
          <a:ln>
            <a:solidFill>
              <a:schemeClr val="accent3">
                <a:lumMod val="75000"/>
              </a:schemeClr>
            </a:solidFill>
          </a:ln>
        </p:spPr>
        <p:txBody>
          <a:bodyPr wrap="square" rtlCol="0">
            <a:spAutoFit/>
          </a:bodyPr>
          <a:lstStyle/>
          <a:p>
            <a:r>
              <a:rPr lang="en-US" sz="2000">
                <a:solidFill>
                  <a:schemeClr val="accent3">
                    <a:lumMod val="75000"/>
                  </a:schemeClr>
                </a:solidFill>
                <a:latin typeface="Helvetica Light" charset="0"/>
                <a:ea typeface="Helvetica Light" charset="0"/>
                <a:cs typeface="Helvetica Light" charset="0"/>
              </a:rPr>
              <a:t>We need to </a:t>
            </a:r>
            <a:r>
              <a:rPr lang="en-US" sz="2000" dirty="0">
                <a:solidFill>
                  <a:schemeClr val="accent3">
                    <a:lumMod val="75000"/>
                  </a:schemeClr>
                </a:solidFill>
                <a:latin typeface="Helvetica Light" charset="0"/>
                <a:ea typeface="Helvetica Light" charset="0"/>
                <a:cs typeface="Helvetica Light" charset="0"/>
              </a:rPr>
              <a:t>introduce parentheses.</a:t>
            </a:r>
          </a:p>
        </p:txBody>
      </p:sp>
      <p:sp>
        <p:nvSpPr>
          <p:cNvPr id="12" name="TextBox 11"/>
          <p:cNvSpPr txBox="1"/>
          <p:nvPr/>
        </p:nvSpPr>
        <p:spPr>
          <a:xfrm>
            <a:off x="495300" y="1575018"/>
            <a:ext cx="4609629" cy="1815882"/>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en-US" sz="1600" dirty="0">
                <a:solidFill>
                  <a:srgbClr val="000000"/>
                </a:solidFill>
                <a:latin typeface="Courier New"/>
                <a:cs typeface="Courier New"/>
              </a:rPr>
              <a:t>&gt;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sp>
        <p:nvSpPr>
          <p:cNvPr id="7" name="TextBox 6"/>
          <p:cNvSpPr txBox="1"/>
          <p:nvPr/>
        </p:nvSpPr>
        <p:spPr>
          <a:xfrm>
            <a:off x="2267185" y="4158762"/>
            <a:ext cx="4609629" cy="2062103"/>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latin typeface="Courier New"/>
                <a:cs typeface="Courier New"/>
              </a:rPr>
              <a:t>&lt;factor&gt;</a:t>
            </a:r>
          </a:p>
          <a:p>
            <a:pPr eaLnBrk="1" hangingPunct="1">
              <a:defRPr/>
            </a:pPr>
            <a:r>
              <a:rPr lang="mr-IN" sz="1600" dirty="0">
                <a:latin typeface="Courier New"/>
                <a:cs typeface="Courier New"/>
              </a:rPr>
              <a:t>&lt;</a:t>
            </a:r>
            <a:r>
              <a:rPr lang="en-US" sz="1600" dirty="0">
                <a:latin typeface="Courier New"/>
                <a:cs typeface="Courier New"/>
              </a:rPr>
              <a:t>factor</a:t>
            </a:r>
            <a:r>
              <a:rPr lang="mr-IN" sz="1600" dirty="0">
                <a:latin typeface="Courier New"/>
                <a:cs typeface="Courier New"/>
              </a:rPr>
              <a:t>&gt;</a:t>
            </a:r>
            <a:r>
              <a:rPr lang="mr-IN" sz="1600" dirty="0">
                <a:solidFill>
                  <a:schemeClr val="accent1"/>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a:t>
            </a:r>
            <a:r>
              <a:rPr lang="en-US" sz="1600" dirty="0">
                <a:solidFill>
                  <a:srgbClr val="000000"/>
                </a:solidFill>
                <a:latin typeface="Courier New"/>
                <a:cs typeface="Courier New"/>
              </a:rPr>
              <a:t> |</a:t>
            </a: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7030A0"/>
                </a:solidFill>
                <a:latin typeface="Courier New"/>
                <a:cs typeface="Courier New"/>
              </a:rPr>
              <a:t>&lt;expr&gt; </a:t>
            </a:r>
            <a:r>
              <a:rPr lang="en-US" sz="1600" dirty="0">
                <a:solidFill>
                  <a:srgbClr val="000000"/>
                </a:solidFill>
                <a:latin typeface="Courier New"/>
                <a:cs typeface="Courier New"/>
              </a:rPr>
              <a: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spTree>
    <p:extLst>
      <p:ext uri="{BB962C8B-B14F-4D97-AF65-F5344CB8AC3E}">
        <p14:creationId xmlns:p14="http://schemas.microsoft.com/office/powerpoint/2010/main" val="23871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7"/>
            <a:ext cx="8458200" cy="647202"/>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Dealing with precedence?</a:t>
            </a:r>
          </a:p>
        </p:txBody>
      </p:sp>
      <p:sp>
        <p:nvSpPr>
          <p:cNvPr id="61" name="Content Placeholder 2"/>
          <p:cNvSpPr>
            <a:spLocks noGrp="1"/>
          </p:cNvSpPr>
          <p:nvPr>
            <p:ph idx="1"/>
          </p:nvPr>
        </p:nvSpPr>
        <p:spPr bwMode="auto">
          <a:xfrm>
            <a:off x="1409269" y="3665553"/>
            <a:ext cx="6325462" cy="3136790"/>
          </a:xfrm>
          <a:noFill/>
          <a:ln>
            <a:solidFill>
              <a:srgbClr val="00000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buNone/>
            </a:pPr>
            <a:r>
              <a:rPr lang="en-US" sz="1200" dirty="0">
                <a:solidFill>
                  <a:srgbClr val="7030A0"/>
                </a:solidFill>
                <a:latin typeface="Courier New" charset="0"/>
                <a:ea typeface="ＭＳ Ｐゴシック" charset="0"/>
                <a:cs typeface="Trebuchet MS" charset="0"/>
              </a:rPr>
              <a:t>&lt;expr&gt; </a:t>
            </a:r>
            <a:r>
              <a:rPr lang="en-US" sz="1200" dirty="0">
                <a:solidFill>
                  <a:schemeClr val="tx1">
                    <a:lumMod val="50000"/>
                  </a:schemeClr>
                </a:solidFill>
                <a:latin typeface="Courier New" charset="0"/>
                <a:ea typeface="ＭＳ Ｐゴシック" charset="0"/>
                <a:cs typeface="Trebuchet MS" charset="0"/>
              </a:rPr>
              <a:t>=&gt;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rgbClr val="7030A0"/>
                </a:solidFill>
                <a:latin typeface="Courier New"/>
                <a:cs typeface="Courier New"/>
              </a:rPr>
              <a:t>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a:t>
            </a:r>
            <a:r>
              <a:rPr lang="mr-IN" sz="1200" dirty="0">
                <a:latin typeface="Courier New" charset="0"/>
                <a:ea typeface="Courier New" charset="0"/>
                <a:cs typeface="Courier New" charset="0"/>
              </a:rPr>
              <a:t>&lt;</a:t>
            </a:r>
            <a:r>
              <a:rPr lang="en-US" sz="1200" dirty="0">
                <a:latin typeface="Courier New" charset="0"/>
                <a:ea typeface="Courier New" charset="0"/>
                <a:cs typeface="Courier New" charset="0"/>
              </a:rPr>
              <a:t>factor</a:t>
            </a:r>
            <a:r>
              <a:rPr lang="mr-IN" sz="1200" dirty="0">
                <a:latin typeface="Courier New" charset="0"/>
                <a:ea typeface="Courier New" charset="0"/>
                <a:cs typeface="Courier New" charset="0"/>
              </a:rPr>
              <a:t>&gt;</a:t>
            </a:r>
            <a:r>
              <a:rPr lang="en-US" sz="1200" dirty="0">
                <a:solidFill>
                  <a:schemeClr val="tx1">
                    <a:lumMod val="50000"/>
                  </a:schemeClr>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mr-IN" sz="1200" dirty="0">
                <a:solidFill>
                  <a:srgbClr val="7030A0"/>
                </a:solidFill>
                <a:latin typeface="Courier New" charset="0"/>
                <a:ea typeface="Courier New" charset="0"/>
                <a:cs typeface="Courier New" charset="0"/>
              </a:rPr>
              <a:t>&lt;</a:t>
            </a:r>
            <a:r>
              <a:rPr lang="en-US" sz="1200" dirty="0">
                <a:solidFill>
                  <a:srgbClr val="7030A0"/>
                </a:solidFill>
                <a:latin typeface="Courier New" charset="0"/>
                <a:ea typeface="Courier New" charset="0"/>
                <a:cs typeface="Courier New" charset="0"/>
              </a:rPr>
              <a:t>expr</a:t>
            </a:r>
            <a:r>
              <a:rPr lang="mr-IN" sz="1200" dirty="0">
                <a:solidFill>
                  <a:srgbClr val="7030A0"/>
                </a:solidFill>
                <a:latin typeface="Courier New" charset="0"/>
                <a:ea typeface="Courier New" charset="0"/>
                <a:cs typeface="Courier New" charset="0"/>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mr-IN" sz="1200" dirty="0">
                <a:solidFill>
                  <a:srgbClr val="7030A0"/>
                </a:solidFill>
                <a:latin typeface="Courier New" charset="0"/>
                <a:ea typeface="Courier New" charset="0"/>
                <a:cs typeface="Courier New" charset="0"/>
              </a:rPr>
              <a:t>&lt;</a:t>
            </a:r>
            <a:r>
              <a:rPr lang="en-US" sz="1200" dirty="0">
                <a:solidFill>
                  <a:srgbClr val="7030A0"/>
                </a:solidFill>
                <a:latin typeface="Courier New" charset="0"/>
                <a:ea typeface="Courier New" charset="0"/>
                <a:cs typeface="Courier New" charset="0"/>
              </a:rPr>
              <a:t>expr</a:t>
            </a:r>
            <a:r>
              <a:rPr lang="mr-IN" sz="1200" dirty="0">
                <a:solidFill>
                  <a:srgbClr val="7030A0"/>
                </a:solidFill>
                <a:latin typeface="Courier New" charset="0"/>
                <a:ea typeface="Courier New" charset="0"/>
                <a:cs typeface="Courier New" charset="0"/>
              </a:rPr>
              <a:t>&gt;</a:t>
            </a:r>
            <a:r>
              <a:rPr lang="en-US" sz="1200" dirty="0">
                <a:solidFill>
                  <a:srgbClr val="7030A0"/>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a:solidFill>
                  <a:srgbClr val="C00000"/>
                </a:solidFill>
                <a:latin typeface="Courier New"/>
                <a:cs typeface="Courier New"/>
              </a:rPr>
              <a:t>add</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mr-IN" sz="1200" dirty="0">
                <a:latin typeface="Courier New" charset="0"/>
                <a:ea typeface="Courier New" charset="0"/>
                <a:cs typeface="Courier New" charset="0"/>
              </a:rPr>
              <a:t>&lt;</a:t>
            </a:r>
            <a:r>
              <a:rPr lang="en-US" sz="1200" dirty="0">
                <a:latin typeface="Courier New" charset="0"/>
                <a:ea typeface="Courier New" charset="0"/>
                <a:cs typeface="Courier New" charset="0"/>
              </a:rPr>
              <a:t>factor</a:t>
            </a:r>
            <a:r>
              <a:rPr lang="mr-IN" sz="1200" dirty="0">
                <a:latin typeface="Courier New" charset="0"/>
                <a:ea typeface="Courier New" charset="0"/>
                <a:cs typeface="Courier New" charset="0"/>
              </a:rPr>
              <a:t>&gt;</a:t>
            </a:r>
            <a:r>
              <a:rPr lang="en-US" sz="1200" dirty="0">
                <a:solidFill>
                  <a:srgbClr val="7030A0"/>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a:solidFill>
                  <a:srgbClr val="C00000"/>
                </a:solidFill>
                <a:latin typeface="Courier New"/>
                <a:cs typeface="Courier New"/>
              </a:rPr>
              <a:t>add</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mr-IN" sz="1200" dirty="0">
                <a:solidFill>
                  <a:srgbClr val="000000"/>
                </a:solidFill>
                <a:latin typeface="Courier New" charset="0"/>
                <a:ea typeface="Courier New" charset="0"/>
                <a:cs typeface="Courier New" charset="0"/>
              </a:rPr>
              <a:t>&lt;</a:t>
            </a:r>
            <a:r>
              <a:rPr lang="en-US" sz="1200" dirty="0" err="1">
                <a:solidFill>
                  <a:srgbClr val="000000"/>
                </a:solidFill>
                <a:latin typeface="Courier New" charset="0"/>
                <a:ea typeface="Courier New" charset="0"/>
                <a:cs typeface="Courier New" charset="0"/>
              </a:rPr>
              <a:t>const</a:t>
            </a:r>
            <a:r>
              <a:rPr lang="mr-IN" sz="1200" dirty="0">
                <a:solidFill>
                  <a:srgbClr val="000000"/>
                </a:solidFill>
                <a:latin typeface="Courier New" charset="0"/>
                <a:ea typeface="Courier New" charset="0"/>
                <a:cs typeface="Courier New" charset="0"/>
              </a:rPr>
              <a:t>&gt;</a:t>
            </a:r>
            <a:r>
              <a:rPr lang="en-US" sz="1200" dirty="0">
                <a:solidFill>
                  <a:srgbClr val="7030A0"/>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a:solidFill>
                  <a:srgbClr val="C00000"/>
                </a:solidFill>
                <a:latin typeface="Courier New"/>
                <a:cs typeface="Courier New"/>
              </a:rPr>
              <a:t>add</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en-US" sz="1200" dirty="0">
                <a:solidFill>
                  <a:srgbClr val="000000"/>
                </a:solidFill>
                <a:latin typeface="Courier New" charset="0"/>
                <a:ea typeface="Courier New" charset="0"/>
                <a:cs typeface="Courier New" charset="0"/>
              </a:rPr>
              <a:t>2</a:t>
            </a:r>
            <a:r>
              <a:rPr lang="en-US" sz="1200" dirty="0">
                <a:solidFill>
                  <a:srgbClr val="7030A0"/>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a:solidFill>
                  <a:srgbClr val="C00000"/>
                </a:solidFill>
                <a:latin typeface="Courier New"/>
                <a:cs typeface="Courier New"/>
              </a:rPr>
              <a:t>add</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charset="0"/>
              <a:ea typeface="ＭＳ Ｐゴシック" charset="0"/>
              <a:cs typeface="Trebuchet MS" charset="0"/>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en-US" sz="1200" dirty="0">
                <a:solidFill>
                  <a:srgbClr val="000000"/>
                </a:solidFill>
                <a:latin typeface="Courier New" charset="0"/>
                <a:ea typeface="Courier New" charset="0"/>
                <a:cs typeface="Courier New" charset="0"/>
              </a:rPr>
              <a:t>2 +</a:t>
            </a:r>
            <a:r>
              <a:rPr lang="en-US" sz="1200" dirty="0">
                <a:solidFill>
                  <a:srgbClr val="7030A0"/>
                </a:solidFill>
                <a:latin typeface="Courier New" charset="0"/>
                <a:ea typeface="Courier New" charset="0"/>
                <a:cs typeface="Courier New" charset="0"/>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r>
              <a:rPr lang="en-US" sz="1200" dirty="0">
                <a:solidFill>
                  <a:schemeClr val="tx1">
                    <a:lumMod val="50000"/>
                  </a:schemeClr>
                </a:solidFill>
                <a:latin typeface="Courier New" charset="0"/>
                <a:ea typeface="Courier New" charset="0"/>
                <a:cs typeface="Courier New" charset="0"/>
              </a:rPr>
              <a:t> )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a:cs typeface="Courier New"/>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en-US" sz="1200" dirty="0">
                <a:solidFill>
                  <a:srgbClr val="000000"/>
                </a:solidFill>
                <a:latin typeface="Courier New" charset="0"/>
                <a:ea typeface="Courier New" charset="0"/>
                <a:cs typeface="Courier New" charset="0"/>
              </a:rPr>
              <a:t>2 + 3 </a:t>
            </a:r>
            <a:r>
              <a:rPr lang="en-US" sz="1200" dirty="0">
                <a:solidFill>
                  <a:schemeClr val="tx1">
                    <a:lumMod val="50000"/>
                  </a:schemeClr>
                </a:solidFill>
                <a:latin typeface="Courier New" charset="0"/>
                <a:ea typeface="Courier New" charset="0"/>
                <a:cs typeface="Courier New" charset="0"/>
              </a:rPr>
              <a:t>) </a:t>
            </a:r>
            <a:r>
              <a:rPr lang="mr-IN" sz="1200" dirty="0">
                <a:solidFill>
                  <a:srgbClr val="C00000"/>
                </a:solidFill>
                <a:latin typeface="Courier New"/>
                <a:cs typeface="Courier New"/>
              </a:rPr>
              <a:t>&lt;</a:t>
            </a:r>
            <a:r>
              <a:rPr lang="en-US" sz="1200" dirty="0" err="1">
                <a:solidFill>
                  <a:srgbClr val="C00000"/>
                </a:solidFill>
                <a:latin typeface="Courier New"/>
                <a:cs typeface="Courier New"/>
              </a:rPr>
              <a:t>mul</a:t>
            </a:r>
            <a:r>
              <a:rPr lang="mr-IN" sz="1200" dirty="0" err="1">
                <a:solidFill>
                  <a:srgbClr val="C00000"/>
                </a:solidFill>
                <a:latin typeface="Courier New"/>
                <a:cs typeface="Courier New"/>
              </a:rPr>
              <a:t>op</a:t>
            </a:r>
            <a:r>
              <a:rPr lang="mr-IN" sz="1200" dirty="0">
                <a:solidFill>
                  <a:srgbClr val="C00000"/>
                </a:solidFill>
                <a:latin typeface="Courier New"/>
                <a:cs typeface="Courier New"/>
              </a:rPr>
              <a:t>&gt;</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a:cs typeface="Courier New"/>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en-US" sz="1200" dirty="0">
                <a:solidFill>
                  <a:srgbClr val="000000"/>
                </a:solidFill>
                <a:latin typeface="Courier New" charset="0"/>
                <a:ea typeface="Courier New" charset="0"/>
                <a:cs typeface="Courier New" charset="0"/>
              </a:rPr>
              <a:t>2 + 3 </a:t>
            </a:r>
            <a:r>
              <a:rPr lang="en-US" sz="1200" dirty="0">
                <a:solidFill>
                  <a:schemeClr val="tx1">
                    <a:lumMod val="50000"/>
                  </a:schemeClr>
                </a:solidFill>
                <a:latin typeface="Courier New" charset="0"/>
                <a:ea typeface="Courier New" charset="0"/>
                <a:cs typeface="Courier New" charset="0"/>
              </a:rPr>
              <a:t>) *</a:t>
            </a:r>
            <a:r>
              <a:rPr lang="en-US" sz="1200" dirty="0">
                <a:solidFill>
                  <a:srgbClr val="C00000"/>
                </a:solidFill>
                <a:latin typeface="Courier New"/>
                <a:cs typeface="Courier New"/>
              </a:rPr>
              <a:t> </a:t>
            </a:r>
            <a:r>
              <a:rPr lang="mr-IN" sz="1200" dirty="0">
                <a:solidFill>
                  <a:schemeClr val="tx2"/>
                </a:solidFill>
                <a:latin typeface="Courier New"/>
                <a:cs typeface="Courier New"/>
              </a:rPr>
              <a:t>&lt;</a:t>
            </a:r>
            <a:r>
              <a:rPr lang="en-US" sz="1200" dirty="0">
                <a:solidFill>
                  <a:schemeClr val="tx2"/>
                </a:solidFill>
                <a:latin typeface="Courier New"/>
                <a:cs typeface="Courier New"/>
              </a:rPr>
              <a:t>term</a:t>
            </a:r>
            <a:r>
              <a:rPr lang="mr-IN" sz="1200" dirty="0">
                <a:solidFill>
                  <a:schemeClr val="tx2"/>
                </a:solidFill>
                <a:latin typeface="Courier New"/>
                <a:cs typeface="Courier New"/>
              </a:rPr>
              <a:t>&gt;</a:t>
            </a:r>
            <a:endParaRPr lang="en-US" sz="1200" dirty="0">
              <a:solidFill>
                <a:schemeClr val="tx2"/>
              </a:solidFill>
              <a:latin typeface="Courier New"/>
              <a:cs typeface="Courier New"/>
            </a:endParaRPr>
          </a:p>
          <a:p>
            <a:pPr marL="0" indent="0">
              <a:buNone/>
            </a:pPr>
            <a:r>
              <a:rPr lang="en-US" sz="1200" dirty="0">
                <a:solidFill>
                  <a:schemeClr val="tx1">
                    <a:lumMod val="50000"/>
                  </a:schemeClr>
                </a:solidFill>
                <a:latin typeface="Courier New" charset="0"/>
                <a:ea typeface="ＭＳ Ｐゴシック" charset="0"/>
                <a:cs typeface="Trebuchet MS" charset="0"/>
              </a:rPr>
              <a:t>       =&gt; ( </a:t>
            </a:r>
            <a:r>
              <a:rPr lang="en-US" sz="1200" dirty="0">
                <a:solidFill>
                  <a:srgbClr val="000000"/>
                </a:solidFill>
                <a:latin typeface="Courier New" charset="0"/>
                <a:ea typeface="Courier New" charset="0"/>
                <a:cs typeface="Courier New" charset="0"/>
              </a:rPr>
              <a:t>2 + 3 </a:t>
            </a:r>
            <a:r>
              <a:rPr lang="en-US" sz="1200" dirty="0">
                <a:solidFill>
                  <a:schemeClr val="tx1">
                    <a:lumMod val="50000"/>
                  </a:schemeClr>
                </a:solidFill>
                <a:latin typeface="Courier New" charset="0"/>
                <a:ea typeface="Courier New" charset="0"/>
                <a:cs typeface="Courier New" charset="0"/>
              </a:rPr>
              <a:t>) * 4</a:t>
            </a:r>
            <a:endParaRPr lang="en-US" sz="1200" dirty="0">
              <a:solidFill>
                <a:schemeClr val="tx2"/>
              </a:solidFill>
              <a:latin typeface="Courier New" charset="0"/>
              <a:ea typeface="ＭＳ Ｐゴシック" charset="0"/>
              <a:cs typeface="Trebuchet MS" charset="0"/>
            </a:endParaRPr>
          </a:p>
        </p:txBody>
      </p:sp>
      <p:sp>
        <p:nvSpPr>
          <p:cNvPr id="8" name="TextBox 7"/>
          <p:cNvSpPr txBox="1"/>
          <p:nvPr/>
        </p:nvSpPr>
        <p:spPr>
          <a:xfrm>
            <a:off x="495300" y="1496055"/>
            <a:ext cx="4609629" cy="2062103"/>
          </a:xfrm>
          <a:prstGeom prst="rect">
            <a:avLst/>
          </a:prstGeom>
          <a:noFill/>
          <a:ln>
            <a:solidFill>
              <a:schemeClr val="tx1">
                <a:lumMod val="50000"/>
              </a:schemeClr>
            </a:solidFill>
          </a:ln>
        </p:spPr>
        <p:txBody>
          <a:bodyPr wrap="square" rtlCol="0">
            <a:spAutoFit/>
          </a:bodyPr>
          <a:lstStyle/>
          <a:p>
            <a:pPr eaLnBrk="1" hangingPunct="1">
              <a:defRPr/>
            </a:pPr>
            <a:r>
              <a:rPr lang="mr-IN" sz="1600" dirty="0">
                <a:solidFill>
                  <a:srgbClr val="7030A0"/>
                </a:solidFill>
                <a:latin typeface="Courier New"/>
                <a:cs typeface="Courier New"/>
              </a:rPr>
              <a:t>&lt;</a:t>
            </a:r>
            <a:r>
              <a:rPr lang="mr-IN" sz="1600" dirty="0" err="1">
                <a:solidFill>
                  <a:srgbClr val="7030A0"/>
                </a:solidFill>
                <a:latin typeface="Courier New"/>
                <a:cs typeface="Courier New"/>
              </a:rPr>
              <a:t>expr</a:t>
            </a:r>
            <a:r>
              <a:rPr lang="mr-IN" sz="1600" dirty="0">
                <a:solidFill>
                  <a:srgbClr val="7030A0"/>
                </a:solidFill>
                <a:latin typeface="Courier New"/>
                <a:cs typeface="Courier New"/>
              </a:rPr>
              <a:t>&gt;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7030A0"/>
                </a:solidFill>
                <a:latin typeface="Courier New"/>
                <a:cs typeface="Courier New"/>
              </a:rPr>
              <a:t>&lt;</a:t>
            </a:r>
            <a:r>
              <a:rPr lang="en-US" sz="1600" dirty="0">
                <a:solidFill>
                  <a:srgbClr val="7030A0"/>
                </a:solidFill>
                <a:latin typeface="Courier New"/>
                <a:cs typeface="Courier New"/>
              </a:rPr>
              <a:t>expr</a:t>
            </a:r>
            <a:r>
              <a:rPr lang="mr-IN" sz="1600" dirty="0">
                <a:solidFill>
                  <a:srgbClr val="7030A0"/>
                </a:solidFill>
                <a:latin typeface="Courier New"/>
                <a:cs typeface="Courier New"/>
              </a:rPr>
              <a:t>&gt;</a:t>
            </a:r>
            <a:r>
              <a:rPr lang="en-US" sz="1600" dirty="0">
                <a:solidFill>
                  <a:srgbClr val="7030A0"/>
                </a:solidFill>
                <a:latin typeface="Courier New"/>
                <a:cs typeface="Courier New"/>
              </a:rPr>
              <a:t> </a:t>
            </a: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endParaRPr lang="en-US" sz="1600" dirty="0">
              <a:solidFill>
                <a:schemeClr val="tx2"/>
              </a:solidFill>
              <a:latin typeface="Courier New"/>
              <a:cs typeface="Courier New"/>
            </a:endParaRP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&lt;term&gt;</a:t>
            </a:r>
          </a:p>
          <a:p>
            <a:pPr eaLnBrk="1" hangingPunct="1">
              <a:defRPr/>
            </a:pPr>
            <a:r>
              <a:rPr lang="mr-IN" sz="1600" dirty="0">
                <a:solidFill>
                  <a:schemeClr val="accent1"/>
                </a:solidFill>
                <a:latin typeface="Courier New"/>
                <a:cs typeface="Courier New"/>
              </a:rPr>
              <a:t>&lt;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&lt;</a:t>
            </a:r>
            <a:r>
              <a:rPr lang="en-US" sz="1600" dirty="0">
                <a:solidFill>
                  <a:schemeClr val="accent1"/>
                </a:solidFill>
                <a:latin typeface="Courier New"/>
                <a:cs typeface="Courier New"/>
              </a:rPr>
              <a:t>term</a:t>
            </a:r>
            <a:r>
              <a:rPr lang="mr-IN" sz="1600" dirty="0">
                <a:solidFill>
                  <a:schemeClr val="accent1"/>
                </a:solidFill>
                <a:latin typeface="Courier New"/>
                <a:cs typeface="Courier New"/>
              </a:rPr>
              <a:t>&gt;</a:t>
            </a:r>
            <a:r>
              <a:rPr lang="en-US" sz="1600" dirty="0">
                <a:solidFill>
                  <a:schemeClr val="accent1"/>
                </a:solidFill>
                <a:latin typeface="Courier New"/>
                <a:cs typeface="Courier New"/>
              </a:rPr>
              <a:t> </a:t>
            </a: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a:t>
            </a:r>
            <a:r>
              <a:rPr lang="en-US" sz="1600" dirty="0">
                <a:solidFill>
                  <a:srgbClr val="C00000"/>
                </a:solidFill>
                <a:latin typeface="Courier New"/>
                <a:cs typeface="Courier New"/>
              </a:rPr>
              <a:t> </a:t>
            </a:r>
            <a:r>
              <a:rPr lang="mr-IN" sz="1600" dirty="0">
                <a:solidFill>
                  <a:schemeClr val="tx2"/>
                </a:solidFill>
                <a:latin typeface="Courier New"/>
                <a:cs typeface="Courier New"/>
              </a:rPr>
              <a:t>&lt;</a:t>
            </a:r>
            <a:r>
              <a:rPr lang="en-US" sz="1600" dirty="0">
                <a:solidFill>
                  <a:schemeClr val="tx2"/>
                </a:solidFill>
                <a:latin typeface="Courier New"/>
                <a:cs typeface="Courier New"/>
              </a:rPr>
              <a:t>term</a:t>
            </a:r>
            <a:r>
              <a:rPr lang="mr-IN" sz="1600" dirty="0">
                <a:solidFill>
                  <a:schemeClr val="tx2"/>
                </a:solidFill>
                <a:latin typeface="Courier New"/>
                <a:cs typeface="Courier New"/>
              </a:rPr>
              <a:t>&gt;</a:t>
            </a:r>
            <a:r>
              <a:rPr lang="en-US" sz="1600" dirty="0">
                <a:solidFill>
                  <a:schemeClr val="tx2"/>
                </a:solidFill>
                <a:latin typeface="Courier New"/>
                <a:cs typeface="Courier New"/>
              </a:rPr>
              <a:t> </a:t>
            </a:r>
          </a:p>
          <a:p>
            <a:pPr eaLnBrk="1" hangingPunct="1">
              <a:defRPr/>
            </a:pP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latin typeface="Courier New"/>
                <a:cs typeface="Courier New"/>
              </a:rPr>
              <a:t>&lt;factor&gt;</a:t>
            </a:r>
          </a:p>
          <a:p>
            <a:pPr eaLnBrk="1" hangingPunct="1">
              <a:defRPr/>
            </a:pPr>
            <a:r>
              <a:rPr lang="mr-IN" sz="1600" dirty="0">
                <a:latin typeface="Courier New"/>
                <a:cs typeface="Courier New"/>
              </a:rPr>
              <a:t>&lt;</a:t>
            </a:r>
            <a:r>
              <a:rPr lang="en-US" sz="1600" dirty="0">
                <a:latin typeface="Courier New"/>
                <a:cs typeface="Courier New"/>
              </a:rPr>
              <a:t>factor</a:t>
            </a:r>
            <a:r>
              <a:rPr lang="mr-IN" sz="1600" dirty="0">
                <a:latin typeface="Courier New"/>
                <a:cs typeface="Courier New"/>
              </a:rPr>
              <a:t>&gt;</a:t>
            </a:r>
            <a:r>
              <a:rPr lang="mr-IN" sz="1600" dirty="0">
                <a:solidFill>
                  <a:schemeClr val="accent1"/>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accent1"/>
                </a:solidFill>
                <a:latin typeface="Courier New"/>
                <a:cs typeface="Courier New"/>
              </a:rPr>
              <a:t> </a:t>
            </a: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a:t>
            </a:r>
            <a:r>
              <a:rPr lang="en-US" sz="1600" dirty="0">
                <a:solidFill>
                  <a:srgbClr val="000000"/>
                </a:solidFill>
                <a:latin typeface="Courier New"/>
                <a:cs typeface="Courier New"/>
              </a:rPr>
              <a:t> |</a:t>
            </a:r>
            <a:r>
              <a:rPr lang="en-US" sz="1600" dirty="0">
                <a:solidFill>
                  <a:schemeClr val="tx2"/>
                </a:solidFill>
                <a:latin typeface="Courier New"/>
                <a:cs typeface="Courier New"/>
              </a:rPr>
              <a:t> </a:t>
            </a:r>
            <a:r>
              <a:rPr lang="en-US" sz="1600" dirty="0">
                <a:solidFill>
                  <a:srgbClr val="000000"/>
                </a:solidFill>
                <a:latin typeface="Courier New"/>
                <a:cs typeface="Courier New"/>
              </a:rPr>
              <a:t>(</a:t>
            </a:r>
            <a:r>
              <a:rPr lang="en-US" sz="1600" dirty="0">
                <a:solidFill>
                  <a:schemeClr val="tx2"/>
                </a:solidFill>
                <a:latin typeface="Courier New"/>
                <a:cs typeface="Courier New"/>
              </a:rPr>
              <a:t> </a:t>
            </a:r>
            <a:r>
              <a:rPr lang="en-US" sz="1600" dirty="0">
                <a:solidFill>
                  <a:srgbClr val="7030A0"/>
                </a:solidFill>
                <a:latin typeface="Courier New"/>
                <a:cs typeface="Courier New"/>
              </a:rPr>
              <a:t>&lt;expr&gt; </a:t>
            </a:r>
            <a:r>
              <a:rPr lang="en-US" sz="1600" dirty="0">
                <a:solidFill>
                  <a:srgbClr val="000000"/>
                </a:solidFill>
                <a:latin typeface="Courier New"/>
                <a:cs typeface="Courier New"/>
              </a:rPr>
              <a:t>)</a:t>
            </a:r>
            <a:endParaRPr lang="mr-IN" sz="1600" dirty="0">
              <a:solidFill>
                <a:srgbClr val="000000"/>
              </a:solidFill>
              <a:latin typeface="Courier New"/>
              <a:cs typeface="Courier New"/>
            </a:endParaRPr>
          </a:p>
          <a:p>
            <a:pPr eaLnBrk="1" hangingPunct="1">
              <a:defRPr/>
            </a:pPr>
            <a:r>
              <a:rPr lang="mr-IN" sz="1600" dirty="0">
                <a:solidFill>
                  <a:srgbClr val="000000"/>
                </a:solidFill>
                <a:latin typeface="Courier New"/>
                <a:cs typeface="Courier New"/>
              </a:rPr>
              <a:t>&lt;</a:t>
            </a:r>
            <a:r>
              <a:rPr lang="en-US" sz="1600" dirty="0" err="1">
                <a:solidFill>
                  <a:srgbClr val="000000"/>
                </a:solidFill>
                <a:latin typeface="Courier New"/>
                <a:cs typeface="Courier New"/>
              </a:rPr>
              <a:t>const</a:t>
            </a:r>
            <a:r>
              <a:rPr lang="mr-IN" sz="1600" dirty="0">
                <a:solidFill>
                  <a:srgbClr val="000000"/>
                </a:solidFill>
                <a:latin typeface="Courier New"/>
                <a:cs typeface="Courier New"/>
              </a:rPr>
              <a:t>&gt;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1|2|3|4|5|6|7|8|9|0</a:t>
            </a:r>
            <a:endParaRPr lang="mr-IN"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a:solidFill>
                  <a:srgbClr val="C00000"/>
                </a:solidFill>
                <a:latin typeface="Courier New"/>
                <a:cs typeface="Courier New"/>
              </a:rPr>
              <a:t>add</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endParaRPr lang="en-US" sz="1600" dirty="0">
              <a:solidFill>
                <a:schemeClr val="tx1">
                  <a:lumMod val="50000"/>
                </a:schemeClr>
              </a:solidFill>
              <a:latin typeface="Courier New"/>
              <a:cs typeface="Courier New"/>
            </a:endParaRPr>
          </a:p>
          <a:p>
            <a:pPr eaLnBrk="1" hangingPunct="1">
              <a:defRPr/>
            </a:pPr>
            <a:r>
              <a:rPr lang="mr-IN" sz="1600" dirty="0">
                <a:solidFill>
                  <a:srgbClr val="C00000"/>
                </a:solidFill>
                <a:latin typeface="Courier New"/>
                <a:cs typeface="Courier New"/>
              </a:rPr>
              <a:t>&lt;</a:t>
            </a:r>
            <a:r>
              <a:rPr lang="en-US" sz="1600" dirty="0" err="1">
                <a:solidFill>
                  <a:srgbClr val="C00000"/>
                </a:solidFill>
                <a:latin typeface="Courier New"/>
                <a:cs typeface="Courier New"/>
              </a:rPr>
              <a:t>mul</a:t>
            </a:r>
            <a:r>
              <a:rPr lang="mr-IN" sz="1600" dirty="0" err="1">
                <a:solidFill>
                  <a:srgbClr val="C00000"/>
                </a:solidFill>
                <a:latin typeface="Courier New"/>
                <a:cs typeface="Courier New"/>
              </a:rPr>
              <a:t>op</a:t>
            </a:r>
            <a:r>
              <a:rPr lang="mr-IN" sz="1600" dirty="0">
                <a:solidFill>
                  <a:srgbClr val="C00000"/>
                </a:solidFill>
                <a:latin typeface="Courier New"/>
                <a:cs typeface="Courier New"/>
              </a:rPr>
              <a:t>&gt; </a:t>
            </a:r>
            <a:r>
              <a:rPr lang="en-US" sz="1600" dirty="0">
                <a:solidFill>
                  <a:srgbClr val="C00000"/>
                </a:solidFill>
                <a:latin typeface="Courier New"/>
                <a:cs typeface="Courier New"/>
              </a:rPr>
              <a:t>  </a:t>
            </a:r>
            <a:r>
              <a:rPr lang="en-US" sz="1600" dirty="0">
                <a:solidFill>
                  <a:schemeClr val="tx1">
                    <a:lumMod val="50000"/>
                  </a:schemeClr>
                </a:solidFill>
                <a:latin typeface="Courier New"/>
                <a:cs typeface="Courier New"/>
              </a:rPr>
              <a:t>::=</a:t>
            </a:r>
            <a:r>
              <a:rPr lang="mr-IN" sz="1600" dirty="0">
                <a:solidFill>
                  <a:schemeClr val="tx1">
                    <a:lumMod val="50000"/>
                  </a:schemeClr>
                </a:solidFill>
                <a:latin typeface="Courier New"/>
                <a:cs typeface="Courier New"/>
              </a:rPr>
              <a:t> </a:t>
            </a:r>
            <a:r>
              <a:rPr lang="en-US" sz="1600" dirty="0">
                <a:solidFill>
                  <a:schemeClr val="tx1">
                    <a:lumMod val="50000"/>
                  </a:schemeClr>
                </a:solidFill>
                <a:latin typeface="Courier New"/>
                <a:cs typeface="Courier New"/>
              </a:rPr>
              <a:t>*</a:t>
            </a:r>
            <a:endParaRPr lang="mr-IN" sz="1600" dirty="0">
              <a:solidFill>
                <a:schemeClr val="tx1">
                  <a:lumMod val="50000"/>
                </a:schemeClr>
              </a:solidFill>
              <a:latin typeface="Courier New"/>
              <a:cs typeface="Courier New"/>
            </a:endParaRPr>
          </a:p>
        </p:txBody>
      </p:sp>
      <p:sp>
        <p:nvSpPr>
          <p:cNvPr id="10" name="Rectangle 9"/>
          <p:cNvSpPr/>
          <p:nvPr/>
        </p:nvSpPr>
        <p:spPr>
          <a:xfrm>
            <a:off x="6294452" y="1527859"/>
            <a:ext cx="2185614" cy="1200329"/>
          </a:xfrm>
          <a:prstGeom prst="rect">
            <a:avLst/>
          </a:prstGeom>
        </p:spPr>
        <p:txBody>
          <a:bodyPr wrap="square">
            <a:spAutoFit/>
          </a:bodyPr>
          <a:lstStyle/>
          <a:p>
            <a:pPr>
              <a:defRPr/>
            </a:pPr>
            <a:r>
              <a:rPr lang="en-US" dirty="0">
                <a:solidFill>
                  <a:schemeClr val="tx1">
                    <a:lumMod val="50000"/>
                  </a:schemeClr>
                </a:solidFill>
                <a:latin typeface="Helvetica Light" charset="0"/>
                <a:ea typeface="Helvetica Light" charset="0"/>
                <a:cs typeface="Helvetica Light" charset="0"/>
              </a:rPr>
              <a:t>Can we derive the following expression?</a:t>
            </a:r>
          </a:p>
        </p:txBody>
      </p:sp>
      <p:sp>
        <p:nvSpPr>
          <p:cNvPr id="14" name="TextBox 13"/>
          <p:cNvSpPr txBox="1"/>
          <p:nvPr/>
        </p:nvSpPr>
        <p:spPr>
          <a:xfrm>
            <a:off x="6294452" y="2763306"/>
            <a:ext cx="1888602" cy="523220"/>
          </a:xfrm>
          <a:prstGeom prst="rect">
            <a:avLst/>
          </a:prstGeom>
          <a:noFill/>
        </p:spPr>
        <p:txBody>
          <a:bodyPr wrap="square" rtlCol="0">
            <a:spAutoFit/>
          </a:bodyPr>
          <a:lstStyle/>
          <a:p>
            <a:pPr algn="ctr" eaLnBrk="1" hangingPunct="1">
              <a:defRPr/>
            </a:pPr>
            <a:r>
              <a:rPr lang="en-US" sz="2800" dirty="0">
                <a:solidFill>
                  <a:schemeClr val="accent1"/>
                </a:solidFill>
                <a:latin typeface="Courier New"/>
                <a:cs typeface="Courier New"/>
              </a:rPr>
              <a:t>(2+3)*4</a:t>
            </a:r>
          </a:p>
        </p:txBody>
      </p:sp>
    </p:spTree>
    <p:extLst>
      <p:ext uri="{BB962C8B-B14F-4D97-AF65-F5344CB8AC3E}">
        <p14:creationId xmlns:p14="http://schemas.microsoft.com/office/powerpoint/2010/main" val="6631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2"/>
          <p:cNvSpPr txBox="1">
            <a:spLocks/>
          </p:cNvSpPr>
          <p:nvPr/>
        </p:nvSpPr>
        <p:spPr>
          <a:xfrm>
            <a:off x="342900" y="880656"/>
            <a:ext cx="8305800" cy="574433"/>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2700" b="0" i="0" kern="1200">
                <a:solidFill>
                  <a:schemeClr val="tx2"/>
                </a:solidFill>
                <a:latin typeface="+mj-lt"/>
                <a:ea typeface="Arial Regular" charset="0"/>
                <a:cs typeface="Arial Regular" charset="0"/>
              </a:defRPr>
            </a:lvl1pPr>
          </a:lstStyle>
          <a:p>
            <a:pPr fontAlgn="auto">
              <a:lnSpc>
                <a:spcPct val="100000"/>
              </a:lnSpc>
              <a:spcAft>
                <a:spcPts val="0"/>
              </a:spcAft>
            </a:pPr>
            <a:r>
              <a:rPr lang="en-US" sz="3200" dirty="0"/>
              <a:t>Putting </a:t>
            </a:r>
            <a:r>
              <a:rPr lang="en-US" sz="3200"/>
              <a:t>everything together</a:t>
            </a:r>
            <a:endParaRPr lang="en-US" sz="3200" dirty="0"/>
          </a:p>
        </p:txBody>
      </p:sp>
      <p:sp>
        <p:nvSpPr>
          <p:cNvPr id="7" name="TextBox 6"/>
          <p:cNvSpPr txBox="1"/>
          <p:nvPr/>
        </p:nvSpPr>
        <p:spPr>
          <a:xfrm>
            <a:off x="1897545" y="1732627"/>
            <a:ext cx="5348909" cy="2554545"/>
          </a:xfrm>
          <a:prstGeom prst="rect">
            <a:avLst/>
          </a:prstGeom>
          <a:noFill/>
          <a:ln>
            <a:solidFill>
              <a:schemeClr val="tx1">
                <a:lumMod val="50000"/>
              </a:schemeClr>
            </a:solidFill>
          </a:ln>
        </p:spPr>
        <p:txBody>
          <a:bodyPr wrap="square" rtlCol="0">
            <a:spAutoFit/>
          </a:bodyPr>
          <a:lstStyle/>
          <a:p>
            <a:pPr eaLnBrk="1" hangingPunct="1">
              <a:defRPr/>
            </a:pPr>
            <a:r>
              <a:rPr lang="mr-IN" sz="2000" dirty="0">
                <a:solidFill>
                  <a:srgbClr val="7030A0"/>
                </a:solidFill>
                <a:latin typeface="Courier New"/>
                <a:cs typeface="Courier New"/>
              </a:rPr>
              <a:t>&lt;</a:t>
            </a:r>
            <a:r>
              <a:rPr lang="mr-IN" sz="2000" dirty="0" err="1">
                <a:solidFill>
                  <a:srgbClr val="7030A0"/>
                </a:solidFill>
                <a:latin typeface="Courier New"/>
                <a:cs typeface="Courier New"/>
              </a:rPr>
              <a:t>expr</a:t>
            </a:r>
            <a:r>
              <a:rPr lang="mr-IN" sz="2000" dirty="0">
                <a:solidFill>
                  <a:srgbClr val="7030A0"/>
                </a:solidFill>
                <a:latin typeface="Courier New"/>
                <a:cs typeface="Courier New"/>
              </a:rPr>
              <a:t>&gt;</a:t>
            </a:r>
            <a:r>
              <a:rPr lang="mr-IN" sz="2000" dirty="0">
                <a:solidFill>
                  <a:schemeClr val="tx1">
                    <a:lumMod val="50000"/>
                  </a:schemeClr>
                </a:solidFill>
                <a:latin typeface="Courier New"/>
                <a:cs typeface="Courier New"/>
              </a:rPr>
              <a:t> </a:t>
            </a:r>
            <a:r>
              <a:rPr lang="en-US" sz="2000" dirty="0">
                <a:solidFill>
                  <a:schemeClr val="tx1">
                    <a:lumMod val="50000"/>
                  </a:schemeClr>
                </a:solidFill>
                <a:latin typeface="Courier New"/>
                <a:cs typeface="Courier New"/>
              </a:rPr>
              <a:t>::=</a:t>
            </a:r>
            <a:r>
              <a:rPr lang="mr-IN" sz="2000" dirty="0">
                <a:solidFill>
                  <a:schemeClr val="accent1"/>
                </a:solidFill>
                <a:latin typeface="Courier New"/>
                <a:cs typeface="Courier New"/>
              </a:rPr>
              <a:t> </a:t>
            </a:r>
            <a:r>
              <a:rPr lang="mr-IN" sz="2000" dirty="0">
                <a:solidFill>
                  <a:srgbClr val="7030A0"/>
                </a:solidFill>
                <a:latin typeface="Courier New"/>
                <a:cs typeface="Courier New"/>
              </a:rPr>
              <a:t>&lt;</a:t>
            </a:r>
            <a:r>
              <a:rPr lang="en-US" sz="2000" dirty="0">
                <a:solidFill>
                  <a:srgbClr val="7030A0"/>
                </a:solidFill>
                <a:latin typeface="Courier New"/>
                <a:cs typeface="Courier New"/>
              </a:rPr>
              <a:t>expr</a:t>
            </a:r>
            <a:r>
              <a:rPr lang="mr-IN" sz="2000" dirty="0">
                <a:solidFill>
                  <a:srgbClr val="7030A0"/>
                </a:solidFill>
                <a:latin typeface="Courier New"/>
                <a:cs typeface="Courier New"/>
              </a:rPr>
              <a:t>&gt;</a:t>
            </a:r>
            <a:r>
              <a:rPr lang="en-US" sz="2000" dirty="0">
                <a:solidFill>
                  <a:srgbClr val="7030A0"/>
                </a:solidFill>
                <a:latin typeface="Courier New"/>
                <a:cs typeface="Courier New"/>
              </a:rPr>
              <a:t> </a:t>
            </a:r>
            <a:r>
              <a:rPr lang="mr-IN" sz="2000" dirty="0">
                <a:solidFill>
                  <a:srgbClr val="C00000"/>
                </a:solidFill>
                <a:latin typeface="Courier New"/>
                <a:cs typeface="Courier New"/>
              </a:rPr>
              <a:t>&lt;</a:t>
            </a:r>
            <a:r>
              <a:rPr lang="en-US" sz="2000" dirty="0">
                <a:solidFill>
                  <a:srgbClr val="C00000"/>
                </a:solidFill>
                <a:latin typeface="Courier New"/>
                <a:cs typeface="Courier New"/>
              </a:rPr>
              <a:t>add</a:t>
            </a:r>
            <a:r>
              <a:rPr lang="mr-IN" sz="2000" dirty="0" err="1">
                <a:solidFill>
                  <a:srgbClr val="C00000"/>
                </a:solidFill>
                <a:latin typeface="Courier New"/>
                <a:cs typeface="Courier New"/>
              </a:rPr>
              <a:t>op</a:t>
            </a:r>
            <a:r>
              <a:rPr lang="mr-IN" sz="2000" dirty="0">
                <a:solidFill>
                  <a:srgbClr val="C00000"/>
                </a:solidFill>
                <a:latin typeface="Courier New"/>
                <a:cs typeface="Courier New"/>
              </a:rPr>
              <a:t>&gt;</a:t>
            </a:r>
            <a:r>
              <a:rPr lang="en-US" sz="2000" dirty="0">
                <a:solidFill>
                  <a:srgbClr val="C00000"/>
                </a:solidFill>
                <a:latin typeface="Courier New"/>
                <a:cs typeface="Courier New"/>
              </a:rPr>
              <a:t> </a:t>
            </a:r>
            <a:r>
              <a:rPr lang="mr-IN" sz="2000" dirty="0">
                <a:solidFill>
                  <a:schemeClr val="tx2"/>
                </a:solidFill>
                <a:latin typeface="Courier New"/>
                <a:cs typeface="Courier New"/>
              </a:rPr>
              <a:t>&lt;</a:t>
            </a:r>
            <a:r>
              <a:rPr lang="en-US" sz="2000" dirty="0">
                <a:solidFill>
                  <a:schemeClr val="tx2"/>
                </a:solidFill>
                <a:latin typeface="Courier New"/>
                <a:cs typeface="Courier New"/>
              </a:rPr>
              <a:t>term</a:t>
            </a:r>
            <a:r>
              <a:rPr lang="mr-IN" sz="2000" dirty="0">
                <a:solidFill>
                  <a:schemeClr val="tx2"/>
                </a:solidFill>
                <a:latin typeface="Courier New"/>
                <a:cs typeface="Courier New"/>
              </a:rPr>
              <a:t>&gt;</a:t>
            </a:r>
            <a:endParaRPr lang="en-US" sz="2000" dirty="0">
              <a:solidFill>
                <a:schemeClr val="tx2"/>
              </a:solidFill>
              <a:latin typeface="Courier New"/>
              <a:cs typeface="Courier New"/>
            </a:endParaRPr>
          </a:p>
          <a:p>
            <a:pPr eaLnBrk="1" hangingPunct="1">
              <a:defRPr/>
            </a:pPr>
            <a:r>
              <a:rPr lang="en-US" sz="2000" dirty="0">
                <a:solidFill>
                  <a:schemeClr val="tx2"/>
                </a:solidFill>
                <a:latin typeface="Courier New"/>
                <a:cs typeface="Courier New"/>
              </a:rPr>
              <a:t>           </a:t>
            </a:r>
            <a:r>
              <a:rPr lang="en-US" sz="2000" dirty="0">
                <a:solidFill>
                  <a:srgbClr val="000000"/>
                </a:solidFill>
                <a:latin typeface="Courier New"/>
                <a:cs typeface="Courier New"/>
              </a:rPr>
              <a:t>|</a:t>
            </a:r>
            <a:r>
              <a:rPr lang="en-US" sz="2000" dirty="0">
                <a:solidFill>
                  <a:schemeClr val="tx2"/>
                </a:solidFill>
                <a:latin typeface="Courier New"/>
                <a:cs typeface="Courier New"/>
              </a:rPr>
              <a:t> &lt;term&gt;</a:t>
            </a:r>
          </a:p>
          <a:p>
            <a:pPr eaLnBrk="1" hangingPunct="1">
              <a:defRPr/>
            </a:pPr>
            <a:r>
              <a:rPr lang="mr-IN" sz="2000" dirty="0">
                <a:solidFill>
                  <a:schemeClr val="accent1"/>
                </a:solidFill>
                <a:latin typeface="Courier New"/>
                <a:cs typeface="Courier New"/>
              </a:rPr>
              <a:t>&lt;</a:t>
            </a:r>
            <a:r>
              <a:rPr lang="en-US" sz="2000" dirty="0">
                <a:solidFill>
                  <a:schemeClr val="accent1"/>
                </a:solidFill>
                <a:latin typeface="Courier New"/>
                <a:cs typeface="Courier New"/>
              </a:rPr>
              <a:t>term</a:t>
            </a:r>
            <a:r>
              <a:rPr lang="mr-IN" sz="2000" dirty="0">
                <a:solidFill>
                  <a:schemeClr val="accent1"/>
                </a:solidFill>
                <a:latin typeface="Courier New"/>
                <a:cs typeface="Courier New"/>
              </a:rPr>
              <a:t>&gt; </a:t>
            </a:r>
            <a:r>
              <a:rPr lang="en-US" sz="2000" dirty="0">
                <a:solidFill>
                  <a:schemeClr val="tx1">
                    <a:lumMod val="50000"/>
                  </a:schemeClr>
                </a:solidFill>
                <a:latin typeface="Courier New"/>
                <a:cs typeface="Courier New"/>
              </a:rPr>
              <a:t>::=</a:t>
            </a:r>
            <a:r>
              <a:rPr lang="mr-IN" sz="2000" dirty="0">
                <a:solidFill>
                  <a:schemeClr val="accent1"/>
                </a:solidFill>
                <a:latin typeface="Courier New"/>
                <a:cs typeface="Courier New"/>
              </a:rPr>
              <a:t> &lt;</a:t>
            </a:r>
            <a:r>
              <a:rPr lang="en-US" sz="2000" dirty="0">
                <a:solidFill>
                  <a:schemeClr val="accent1"/>
                </a:solidFill>
                <a:latin typeface="Courier New"/>
                <a:cs typeface="Courier New"/>
              </a:rPr>
              <a:t>term</a:t>
            </a:r>
            <a:r>
              <a:rPr lang="mr-IN" sz="2000" dirty="0">
                <a:solidFill>
                  <a:schemeClr val="accent1"/>
                </a:solidFill>
                <a:latin typeface="Courier New"/>
                <a:cs typeface="Courier New"/>
              </a:rPr>
              <a:t>&gt;</a:t>
            </a:r>
            <a:r>
              <a:rPr lang="en-US" sz="2000" dirty="0">
                <a:solidFill>
                  <a:schemeClr val="accent1"/>
                </a:solidFill>
                <a:latin typeface="Courier New"/>
                <a:cs typeface="Courier New"/>
              </a:rPr>
              <a:t> </a:t>
            </a:r>
            <a:r>
              <a:rPr lang="mr-IN" sz="2000" dirty="0">
                <a:solidFill>
                  <a:srgbClr val="C00000"/>
                </a:solidFill>
                <a:latin typeface="Courier New"/>
                <a:cs typeface="Courier New"/>
              </a:rPr>
              <a:t>&lt;</a:t>
            </a:r>
            <a:r>
              <a:rPr lang="en-US" sz="2000" dirty="0" err="1">
                <a:solidFill>
                  <a:srgbClr val="C00000"/>
                </a:solidFill>
                <a:latin typeface="Courier New"/>
                <a:cs typeface="Courier New"/>
              </a:rPr>
              <a:t>mul</a:t>
            </a:r>
            <a:r>
              <a:rPr lang="mr-IN" sz="2000" dirty="0" err="1">
                <a:solidFill>
                  <a:srgbClr val="C00000"/>
                </a:solidFill>
                <a:latin typeface="Courier New"/>
                <a:cs typeface="Courier New"/>
              </a:rPr>
              <a:t>op</a:t>
            </a:r>
            <a:r>
              <a:rPr lang="mr-IN" sz="2000" dirty="0">
                <a:solidFill>
                  <a:srgbClr val="C00000"/>
                </a:solidFill>
                <a:latin typeface="Courier New"/>
                <a:cs typeface="Courier New"/>
              </a:rPr>
              <a:t>&gt;</a:t>
            </a:r>
            <a:r>
              <a:rPr lang="en-US" sz="2000" dirty="0">
                <a:solidFill>
                  <a:srgbClr val="C00000"/>
                </a:solidFill>
                <a:latin typeface="Courier New"/>
                <a:cs typeface="Courier New"/>
              </a:rPr>
              <a:t> </a:t>
            </a:r>
            <a:r>
              <a:rPr lang="mr-IN" sz="2000" dirty="0">
                <a:solidFill>
                  <a:schemeClr val="tx2"/>
                </a:solidFill>
                <a:latin typeface="Courier New"/>
                <a:cs typeface="Courier New"/>
              </a:rPr>
              <a:t>&lt;</a:t>
            </a:r>
            <a:r>
              <a:rPr lang="en-US" sz="2000" dirty="0">
                <a:solidFill>
                  <a:schemeClr val="tx2"/>
                </a:solidFill>
                <a:latin typeface="Courier New"/>
                <a:cs typeface="Courier New"/>
              </a:rPr>
              <a:t>term</a:t>
            </a:r>
            <a:r>
              <a:rPr lang="mr-IN" sz="2000" dirty="0">
                <a:solidFill>
                  <a:schemeClr val="tx2"/>
                </a:solidFill>
                <a:latin typeface="Courier New"/>
                <a:cs typeface="Courier New"/>
              </a:rPr>
              <a:t>&gt;</a:t>
            </a:r>
            <a:r>
              <a:rPr lang="en-US" sz="2000" dirty="0">
                <a:solidFill>
                  <a:schemeClr val="tx2"/>
                </a:solidFill>
                <a:latin typeface="Courier New"/>
                <a:cs typeface="Courier New"/>
              </a:rPr>
              <a:t> </a:t>
            </a:r>
          </a:p>
          <a:p>
            <a:pPr eaLnBrk="1" hangingPunct="1">
              <a:defRPr/>
            </a:pPr>
            <a:r>
              <a:rPr lang="en-US" sz="2000" dirty="0">
                <a:solidFill>
                  <a:schemeClr val="tx2"/>
                </a:solidFill>
                <a:latin typeface="Courier New"/>
                <a:cs typeface="Courier New"/>
              </a:rPr>
              <a:t>           </a:t>
            </a:r>
            <a:r>
              <a:rPr lang="en-US" sz="2000" dirty="0">
                <a:solidFill>
                  <a:srgbClr val="000000"/>
                </a:solidFill>
                <a:latin typeface="Courier New"/>
                <a:cs typeface="Courier New"/>
              </a:rPr>
              <a:t>|</a:t>
            </a:r>
            <a:r>
              <a:rPr lang="en-US" sz="2000" dirty="0">
                <a:solidFill>
                  <a:schemeClr val="tx2"/>
                </a:solidFill>
                <a:latin typeface="Courier New"/>
                <a:cs typeface="Courier New"/>
              </a:rPr>
              <a:t> </a:t>
            </a:r>
            <a:r>
              <a:rPr lang="en-US" sz="2000" dirty="0">
                <a:latin typeface="Courier New"/>
                <a:cs typeface="Courier New"/>
              </a:rPr>
              <a:t>&lt;factor&gt;</a:t>
            </a:r>
          </a:p>
          <a:p>
            <a:pPr eaLnBrk="1" hangingPunct="1">
              <a:defRPr/>
            </a:pPr>
            <a:r>
              <a:rPr lang="mr-IN" sz="2000" dirty="0">
                <a:latin typeface="Courier New"/>
                <a:cs typeface="Courier New"/>
              </a:rPr>
              <a:t>&lt;</a:t>
            </a:r>
            <a:r>
              <a:rPr lang="en-US" sz="2000" dirty="0">
                <a:latin typeface="Courier New"/>
                <a:cs typeface="Courier New"/>
              </a:rPr>
              <a:t>factor</a:t>
            </a:r>
            <a:r>
              <a:rPr lang="mr-IN" sz="2000" dirty="0">
                <a:latin typeface="Courier New"/>
                <a:cs typeface="Courier New"/>
              </a:rPr>
              <a:t>&gt;</a:t>
            </a:r>
            <a:r>
              <a:rPr lang="mr-IN" sz="2000" dirty="0">
                <a:solidFill>
                  <a:schemeClr val="accent1"/>
                </a:solidFill>
                <a:latin typeface="Courier New"/>
                <a:cs typeface="Courier New"/>
              </a:rPr>
              <a:t> </a:t>
            </a:r>
            <a:r>
              <a:rPr lang="en-US" sz="2000" dirty="0">
                <a:solidFill>
                  <a:schemeClr val="tx1">
                    <a:lumMod val="50000"/>
                  </a:schemeClr>
                </a:solidFill>
                <a:latin typeface="Courier New"/>
                <a:cs typeface="Courier New"/>
              </a:rPr>
              <a:t>::=</a:t>
            </a:r>
            <a:r>
              <a:rPr lang="mr-IN" sz="2000" dirty="0">
                <a:solidFill>
                  <a:schemeClr val="accent1"/>
                </a:solidFill>
                <a:latin typeface="Courier New"/>
                <a:cs typeface="Courier New"/>
              </a:rPr>
              <a:t> </a:t>
            </a:r>
            <a:r>
              <a:rPr lang="mr-IN" sz="2000" dirty="0">
                <a:solidFill>
                  <a:srgbClr val="000000"/>
                </a:solidFill>
                <a:latin typeface="Courier New"/>
                <a:cs typeface="Courier New"/>
              </a:rPr>
              <a:t>&lt;</a:t>
            </a:r>
            <a:r>
              <a:rPr lang="en-US" sz="2000" dirty="0" err="1">
                <a:solidFill>
                  <a:srgbClr val="000000"/>
                </a:solidFill>
                <a:latin typeface="Courier New"/>
                <a:cs typeface="Courier New"/>
              </a:rPr>
              <a:t>const</a:t>
            </a:r>
            <a:r>
              <a:rPr lang="mr-IN" sz="2000" dirty="0">
                <a:solidFill>
                  <a:srgbClr val="000000"/>
                </a:solidFill>
                <a:latin typeface="Courier New"/>
                <a:cs typeface="Courier New"/>
              </a:rPr>
              <a:t>&gt;</a:t>
            </a:r>
            <a:r>
              <a:rPr lang="en-US" sz="2000" dirty="0">
                <a:solidFill>
                  <a:srgbClr val="000000"/>
                </a:solidFill>
                <a:latin typeface="Courier New"/>
                <a:cs typeface="Courier New"/>
              </a:rPr>
              <a:t> |</a:t>
            </a:r>
            <a:r>
              <a:rPr lang="en-US" sz="2000" dirty="0">
                <a:solidFill>
                  <a:schemeClr val="tx2"/>
                </a:solidFill>
                <a:latin typeface="Courier New"/>
                <a:cs typeface="Courier New"/>
              </a:rPr>
              <a:t> </a:t>
            </a:r>
            <a:r>
              <a:rPr lang="en-US" sz="2000" dirty="0">
                <a:solidFill>
                  <a:srgbClr val="000000"/>
                </a:solidFill>
                <a:latin typeface="Courier New"/>
                <a:cs typeface="Courier New"/>
              </a:rPr>
              <a:t>(</a:t>
            </a:r>
            <a:r>
              <a:rPr lang="en-US" sz="2000" dirty="0">
                <a:solidFill>
                  <a:schemeClr val="tx2"/>
                </a:solidFill>
                <a:latin typeface="Courier New"/>
                <a:cs typeface="Courier New"/>
              </a:rPr>
              <a:t> </a:t>
            </a:r>
            <a:r>
              <a:rPr lang="en-US" sz="2000" dirty="0">
                <a:solidFill>
                  <a:srgbClr val="7030A0"/>
                </a:solidFill>
                <a:latin typeface="Courier New"/>
                <a:cs typeface="Courier New"/>
              </a:rPr>
              <a:t>&lt;expr&gt; </a:t>
            </a:r>
            <a:r>
              <a:rPr lang="en-US" sz="2000" dirty="0">
                <a:solidFill>
                  <a:srgbClr val="000000"/>
                </a:solidFill>
                <a:latin typeface="Courier New"/>
                <a:cs typeface="Courier New"/>
              </a:rPr>
              <a:t>)</a:t>
            </a:r>
            <a:endParaRPr lang="mr-IN" sz="2000" dirty="0">
              <a:solidFill>
                <a:srgbClr val="000000"/>
              </a:solidFill>
              <a:latin typeface="Courier New"/>
              <a:cs typeface="Courier New"/>
            </a:endParaRPr>
          </a:p>
          <a:p>
            <a:pPr eaLnBrk="1" hangingPunct="1">
              <a:defRPr/>
            </a:pPr>
            <a:r>
              <a:rPr lang="mr-IN" sz="2000" dirty="0">
                <a:solidFill>
                  <a:srgbClr val="000000"/>
                </a:solidFill>
                <a:latin typeface="Courier New"/>
                <a:cs typeface="Courier New"/>
              </a:rPr>
              <a:t>&lt;</a:t>
            </a:r>
            <a:r>
              <a:rPr lang="en-US" sz="2000" dirty="0" err="1">
                <a:solidFill>
                  <a:srgbClr val="000000"/>
                </a:solidFill>
                <a:latin typeface="Courier New"/>
                <a:cs typeface="Courier New"/>
              </a:rPr>
              <a:t>const</a:t>
            </a:r>
            <a:r>
              <a:rPr lang="mr-IN" sz="2000" dirty="0">
                <a:solidFill>
                  <a:srgbClr val="000000"/>
                </a:solidFill>
                <a:latin typeface="Courier New"/>
                <a:cs typeface="Courier New"/>
              </a:rPr>
              <a:t>&gt; </a:t>
            </a:r>
            <a:r>
              <a:rPr lang="en-US" sz="2000" dirty="0">
                <a:solidFill>
                  <a:schemeClr val="tx1">
                    <a:lumMod val="50000"/>
                  </a:schemeClr>
                </a:solidFill>
                <a:latin typeface="Courier New"/>
                <a:cs typeface="Courier New"/>
              </a:rPr>
              <a:t>::=</a:t>
            </a:r>
            <a:r>
              <a:rPr lang="mr-IN" sz="2000" dirty="0">
                <a:solidFill>
                  <a:schemeClr val="tx1">
                    <a:lumMod val="50000"/>
                  </a:schemeClr>
                </a:solidFill>
                <a:latin typeface="Courier New"/>
                <a:cs typeface="Courier New"/>
              </a:rPr>
              <a:t> </a:t>
            </a:r>
            <a:r>
              <a:rPr lang="en-US" sz="2000" dirty="0">
                <a:solidFill>
                  <a:schemeClr val="tx1">
                    <a:lumMod val="50000"/>
                  </a:schemeClr>
                </a:solidFill>
                <a:latin typeface="Courier New"/>
                <a:cs typeface="Courier New"/>
              </a:rPr>
              <a:t>1|2|3|4|5|6|7|8|9|0</a:t>
            </a:r>
            <a:endParaRPr lang="mr-IN" sz="2000" dirty="0">
              <a:solidFill>
                <a:schemeClr val="tx1">
                  <a:lumMod val="50000"/>
                </a:schemeClr>
              </a:solidFill>
              <a:latin typeface="Courier New"/>
              <a:cs typeface="Courier New"/>
            </a:endParaRPr>
          </a:p>
          <a:p>
            <a:pPr eaLnBrk="1" hangingPunct="1">
              <a:defRPr/>
            </a:pPr>
            <a:r>
              <a:rPr lang="mr-IN" sz="2000" dirty="0">
                <a:solidFill>
                  <a:srgbClr val="C00000"/>
                </a:solidFill>
                <a:latin typeface="Courier New"/>
                <a:cs typeface="Courier New"/>
              </a:rPr>
              <a:t>&lt;</a:t>
            </a:r>
            <a:r>
              <a:rPr lang="en-US" sz="2000" dirty="0">
                <a:solidFill>
                  <a:srgbClr val="C00000"/>
                </a:solidFill>
                <a:latin typeface="Courier New"/>
                <a:cs typeface="Courier New"/>
              </a:rPr>
              <a:t>add</a:t>
            </a:r>
            <a:r>
              <a:rPr lang="mr-IN" sz="2000" dirty="0" err="1">
                <a:solidFill>
                  <a:srgbClr val="C00000"/>
                </a:solidFill>
                <a:latin typeface="Courier New"/>
                <a:cs typeface="Courier New"/>
              </a:rPr>
              <a:t>op</a:t>
            </a:r>
            <a:r>
              <a:rPr lang="mr-IN" sz="2000" dirty="0">
                <a:solidFill>
                  <a:srgbClr val="C00000"/>
                </a:solidFill>
                <a:latin typeface="Courier New"/>
                <a:cs typeface="Courier New"/>
              </a:rPr>
              <a:t>&gt; </a:t>
            </a:r>
            <a:r>
              <a:rPr lang="en-US" sz="2000" dirty="0">
                <a:solidFill>
                  <a:srgbClr val="C00000"/>
                </a:solidFill>
                <a:latin typeface="Courier New"/>
                <a:cs typeface="Courier New"/>
              </a:rPr>
              <a:t>  </a:t>
            </a:r>
            <a:r>
              <a:rPr lang="en-US" sz="2000" dirty="0">
                <a:solidFill>
                  <a:schemeClr val="tx1">
                    <a:lumMod val="50000"/>
                  </a:schemeClr>
                </a:solidFill>
                <a:latin typeface="Courier New"/>
                <a:cs typeface="Courier New"/>
              </a:rPr>
              <a:t>::=</a:t>
            </a:r>
            <a:r>
              <a:rPr lang="mr-IN" sz="2000" dirty="0">
                <a:solidFill>
                  <a:schemeClr val="tx1">
                    <a:lumMod val="50000"/>
                  </a:schemeClr>
                </a:solidFill>
                <a:latin typeface="Courier New"/>
                <a:cs typeface="Courier New"/>
              </a:rPr>
              <a:t> +</a:t>
            </a:r>
            <a:r>
              <a:rPr lang="en-US" sz="2000" dirty="0">
                <a:solidFill>
                  <a:schemeClr val="tx1">
                    <a:lumMod val="50000"/>
                  </a:schemeClr>
                </a:solidFill>
                <a:latin typeface="Courier New"/>
                <a:cs typeface="Courier New"/>
              </a:rPr>
              <a:t> | -</a:t>
            </a:r>
          </a:p>
          <a:p>
            <a:pPr eaLnBrk="1" hangingPunct="1">
              <a:defRPr/>
            </a:pPr>
            <a:r>
              <a:rPr lang="mr-IN" sz="2000" dirty="0">
                <a:solidFill>
                  <a:srgbClr val="C00000"/>
                </a:solidFill>
                <a:latin typeface="Courier New"/>
                <a:cs typeface="Courier New"/>
              </a:rPr>
              <a:t>&lt;</a:t>
            </a:r>
            <a:r>
              <a:rPr lang="en-US" sz="2000" dirty="0" err="1">
                <a:solidFill>
                  <a:srgbClr val="C00000"/>
                </a:solidFill>
                <a:latin typeface="Courier New"/>
                <a:cs typeface="Courier New"/>
              </a:rPr>
              <a:t>mul</a:t>
            </a:r>
            <a:r>
              <a:rPr lang="mr-IN" sz="2000" dirty="0" err="1">
                <a:solidFill>
                  <a:srgbClr val="C00000"/>
                </a:solidFill>
                <a:latin typeface="Courier New"/>
                <a:cs typeface="Courier New"/>
              </a:rPr>
              <a:t>op</a:t>
            </a:r>
            <a:r>
              <a:rPr lang="mr-IN" sz="2000" dirty="0">
                <a:solidFill>
                  <a:srgbClr val="C00000"/>
                </a:solidFill>
                <a:latin typeface="Courier New"/>
                <a:cs typeface="Courier New"/>
              </a:rPr>
              <a:t>&gt; </a:t>
            </a:r>
            <a:r>
              <a:rPr lang="en-US" sz="2000" dirty="0">
                <a:solidFill>
                  <a:srgbClr val="C00000"/>
                </a:solidFill>
                <a:latin typeface="Courier New"/>
                <a:cs typeface="Courier New"/>
              </a:rPr>
              <a:t>  </a:t>
            </a:r>
            <a:r>
              <a:rPr lang="en-US" sz="2000" dirty="0">
                <a:solidFill>
                  <a:schemeClr val="tx1">
                    <a:lumMod val="50000"/>
                  </a:schemeClr>
                </a:solidFill>
                <a:latin typeface="Courier New"/>
                <a:cs typeface="Courier New"/>
              </a:rPr>
              <a:t>::=</a:t>
            </a:r>
            <a:r>
              <a:rPr lang="mr-IN" sz="2000" dirty="0">
                <a:solidFill>
                  <a:schemeClr val="tx1">
                    <a:lumMod val="50000"/>
                  </a:schemeClr>
                </a:solidFill>
                <a:latin typeface="Courier New"/>
                <a:cs typeface="Courier New"/>
              </a:rPr>
              <a:t> </a:t>
            </a:r>
            <a:r>
              <a:rPr lang="en-US" sz="2000" dirty="0">
                <a:solidFill>
                  <a:schemeClr val="tx1">
                    <a:lumMod val="50000"/>
                  </a:schemeClr>
                </a:solidFill>
                <a:latin typeface="Courier New"/>
                <a:cs typeface="Courier New"/>
              </a:rPr>
              <a:t>* | /</a:t>
            </a:r>
            <a:endParaRPr lang="mr-IN" sz="2000" dirty="0">
              <a:solidFill>
                <a:schemeClr val="tx1">
                  <a:lumMod val="50000"/>
                </a:schemeClr>
              </a:solidFill>
              <a:latin typeface="Courier New"/>
              <a:cs typeface="Courier New"/>
            </a:endParaRPr>
          </a:p>
        </p:txBody>
      </p:sp>
      <p:sp>
        <p:nvSpPr>
          <p:cNvPr id="11" name="TextBox 10"/>
          <p:cNvSpPr txBox="1"/>
          <p:nvPr/>
        </p:nvSpPr>
        <p:spPr>
          <a:xfrm>
            <a:off x="1399429" y="4819034"/>
            <a:ext cx="6464411" cy="584775"/>
          </a:xfrm>
          <a:prstGeom prst="rect">
            <a:avLst/>
          </a:prstGeom>
          <a:noFill/>
        </p:spPr>
        <p:txBody>
          <a:bodyPr wrap="square" rtlCol="0">
            <a:spAutoFit/>
          </a:bodyPr>
          <a:lstStyle/>
          <a:p>
            <a:r>
              <a:rPr lang="en-US" sz="3200" dirty="0">
                <a:solidFill>
                  <a:schemeClr val="tx2"/>
                </a:solidFill>
                <a:latin typeface="Helvetica Light" charset="0"/>
                <a:ea typeface="Helvetica Light" charset="0"/>
                <a:cs typeface="Helvetica Light" charset="0"/>
              </a:rPr>
              <a:t>Is this grammar still ambiguous?</a:t>
            </a:r>
          </a:p>
        </p:txBody>
      </p:sp>
      <p:sp>
        <p:nvSpPr>
          <p:cNvPr id="12" name="TextBox 11"/>
          <p:cNvSpPr txBox="1"/>
          <p:nvPr/>
        </p:nvSpPr>
        <p:spPr>
          <a:xfrm>
            <a:off x="1186962" y="5403809"/>
            <a:ext cx="6147415" cy="1200329"/>
          </a:xfrm>
          <a:prstGeom prst="rect">
            <a:avLst/>
          </a:prstGeom>
          <a:noFill/>
        </p:spPr>
        <p:txBody>
          <a:bodyPr wrap="square" rtlCol="0">
            <a:spAutoFit/>
          </a:bodyPr>
          <a:lstStyle/>
          <a:p>
            <a:r>
              <a:rPr lang="en-US" sz="1800" dirty="0">
                <a:solidFill>
                  <a:srgbClr val="000000"/>
                </a:solidFill>
                <a:latin typeface="Helvetica Light" charset="0"/>
                <a:ea typeface="Helvetica Light" charset="0"/>
                <a:cs typeface="Helvetica Light" charset="0"/>
              </a:rPr>
              <a:t>No magic wand, we have to determine whether we can build two parse trees for the same expression. So, we need to look at the parse trees corresponding to its derivations.</a:t>
            </a:r>
          </a:p>
        </p:txBody>
      </p:sp>
    </p:spTree>
    <p:extLst>
      <p:ext uri="{BB962C8B-B14F-4D97-AF65-F5344CB8AC3E}">
        <p14:creationId xmlns:p14="http://schemas.microsoft.com/office/powerpoint/2010/main" val="169693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859" y="1783382"/>
            <a:ext cx="7077500" cy="2015045"/>
          </a:xfrm>
        </p:spPr>
        <p:txBody>
          <a:bodyPr>
            <a:noAutofit/>
          </a:bodyPr>
          <a:lstStyle/>
          <a:p>
            <a:pPr algn="ctr"/>
            <a:r>
              <a:rPr lang="en-US" sz="4000" dirty="0"/>
              <a:t>What are the phases of an interpreter or a compiler?</a:t>
            </a:r>
          </a:p>
        </p:txBody>
      </p:sp>
    </p:spTree>
    <p:extLst>
      <p:ext uri="{BB962C8B-B14F-4D97-AF65-F5344CB8AC3E}">
        <p14:creationId xmlns:p14="http://schemas.microsoft.com/office/powerpoint/2010/main" val="816401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5" y="1948024"/>
            <a:ext cx="8375905" cy="3732425"/>
          </a:xfrm>
        </p:spPr>
        <p:txBody>
          <a:bodyPr/>
          <a:lstStyle/>
          <a:p>
            <a:pPr marL="38100" indent="0">
              <a:lnSpc>
                <a:spcPct val="100000"/>
              </a:lnSpc>
              <a:buNone/>
            </a:pPr>
            <a:r>
              <a:rPr lang="en-US" sz="2400" dirty="0">
                <a:solidFill>
                  <a:srgbClr val="000000"/>
                </a:solidFill>
                <a:latin typeface="Helvetica Light" charset="0"/>
                <a:ea typeface="Helvetica Light" charset="0"/>
                <a:cs typeface="Helvetica Light" charset="0"/>
              </a:rPr>
              <a:t>Goals</a:t>
            </a:r>
          </a:p>
          <a:p>
            <a:pPr>
              <a:lnSpc>
                <a:spcPct val="100000"/>
              </a:lnSpc>
            </a:pPr>
            <a:r>
              <a:rPr lang="en-US" sz="2400" dirty="0">
                <a:latin typeface="Helvetica Light" charset="0"/>
                <a:ea typeface="Helvetica Light" charset="0"/>
                <a:cs typeface="Helvetica Light" charset="0"/>
              </a:rPr>
              <a:t>To understand how </a:t>
            </a:r>
            <a:r>
              <a:rPr lang="en-US" sz="2400" dirty="0">
                <a:solidFill>
                  <a:srgbClr val="FF0000"/>
                </a:solidFill>
                <a:latin typeface="Helvetica Light" charset="0"/>
                <a:ea typeface="Helvetica Light" charset="0"/>
                <a:cs typeface="Helvetica Light" charset="0"/>
              </a:rPr>
              <a:t>programs statements are recognized </a:t>
            </a:r>
            <a:r>
              <a:rPr lang="en-US" sz="2400" dirty="0">
                <a:latin typeface="Helvetica Light" charset="0"/>
                <a:ea typeface="Helvetica Light" charset="0"/>
                <a:cs typeface="Helvetica Light" charset="0"/>
              </a:rPr>
              <a:t>by the interpreter/compiler.</a:t>
            </a:r>
          </a:p>
          <a:p>
            <a:pPr>
              <a:lnSpc>
                <a:spcPct val="100000"/>
              </a:lnSpc>
            </a:pPr>
            <a:r>
              <a:rPr lang="en-US" sz="2400" dirty="0">
                <a:latin typeface="Helvetica Light" charset="0"/>
                <a:ea typeface="Helvetica Light" charset="0"/>
                <a:cs typeface="Helvetica Light" charset="0"/>
              </a:rPr>
              <a:t>To understand how the </a:t>
            </a:r>
            <a:r>
              <a:rPr lang="en-US" sz="2400" dirty="0">
                <a:solidFill>
                  <a:schemeClr val="tx2"/>
                </a:solidFill>
                <a:latin typeface="Helvetica Light" charset="0"/>
                <a:ea typeface="Helvetica Light" charset="0"/>
                <a:cs typeface="Helvetica Light" charset="0"/>
              </a:rPr>
              <a:t>sentential structure of a program </a:t>
            </a:r>
            <a:r>
              <a:rPr lang="en-US" sz="2400" dirty="0">
                <a:latin typeface="Helvetica Light" charset="0"/>
                <a:ea typeface="Helvetica Light" charset="0"/>
                <a:cs typeface="Helvetica Light" charset="0"/>
              </a:rPr>
              <a:t>can be described as a data structure through the use of </a:t>
            </a:r>
            <a:r>
              <a:rPr lang="en-US" sz="2400" dirty="0">
                <a:solidFill>
                  <a:schemeClr val="tx2"/>
                </a:solidFill>
                <a:latin typeface="Helvetica Light" charset="0"/>
                <a:ea typeface="Helvetica Light" charset="0"/>
                <a:cs typeface="Helvetica Light" charset="0"/>
              </a:rPr>
              <a:t>Formal Grammars</a:t>
            </a:r>
            <a:r>
              <a:rPr lang="en-US" sz="2400" dirty="0">
                <a:latin typeface="Helvetica Light" charset="0"/>
                <a:ea typeface="Helvetica Light" charset="0"/>
                <a:cs typeface="Helvetica Light" charset="0"/>
              </a:rPr>
              <a:t>.</a:t>
            </a:r>
          </a:p>
          <a:p>
            <a:pPr marL="38100" indent="0">
              <a:lnSpc>
                <a:spcPct val="100000"/>
              </a:lnSpc>
              <a:buNone/>
            </a:pPr>
            <a:r>
              <a:rPr lang="en-US" sz="2400" dirty="0">
                <a:solidFill>
                  <a:srgbClr val="000000"/>
                </a:solidFill>
                <a:latin typeface="Helvetica Light" charset="0"/>
                <a:ea typeface="Helvetica Light" charset="0"/>
                <a:cs typeface="Helvetica Light" charset="0"/>
              </a:rPr>
              <a:t>In concrete:</a:t>
            </a:r>
          </a:p>
          <a:p>
            <a:pPr marL="38100" indent="0">
              <a:lnSpc>
                <a:spcPct val="100000"/>
              </a:lnSpc>
              <a:buNone/>
            </a:pPr>
            <a:r>
              <a:rPr lang="en-US" sz="2400" dirty="0">
                <a:latin typeface="Helvetica Light" charset="0"/>
                <a:ea typeface="Helvetica Light" charset="0"/>
                <a:cs typeface="Helvetica Light" charset="0"/>
              </a:rPr>
              <a:t>How to design </a:t>
            </a:r>
            <a:r>
              <a:rPr lang="en-US" sz="2400" dirty="0">
                <a:solidFill>
                  <a:srgbClr val="000000"/>
                </a:solidFill>
                <a:latin typeface="Helvetica Light" charset="0"/>
                <a:ea typeface="Helvetica Light" charset="0"/>
                <a:cs typeface="Helvetica Light" charset="0"/>
              </a:rPr>
              <a:t>an </a:t>
            </a:r>
            <a:r>
              <a:rPr lang="en-US" sz="2400" dirty="0">
                <a:solidFill>
                  <a:srgbClr val="7030A0"/>
                </a:solidFill>
                <a:latin typeface="Helvetica Light" charset="0"/>
                <a:ea typeface="Helvetica Light" charset="0"/>
                <a:cs typeface="Helvetica Light" charset="0"/>
              </a:rPr>
              <a:t>unambiguous</a:t>
            </a:r>
            <a:r>
              <a:rPr lang="en-US" sz="2400" dirty="0">
                <a:solidFill>
                  <a:srgbClr val="000000"/>
                </a:solidFill>
                <a:latin typeface="Helvetica Light" charset="0"/>
                <a:ea typeface="Helvetica Light" charset="0"/>
                <a:cs typeface="Helvetica Light" charset="0"/>
              </a:rPr>
              <a:t> </a:t>
            </a:r>
            <a:r>
              <a:rPr lang="en-US" sz="2400" dirty="0">
                <a:latin typeface="Helvetica Light" charset="0"/>
                <a:ea typeface="Helvetica Light" charset="0"/>
                <a:cs typeface="Helvetica Light" charset="0"/>
              </a:rPr>
              <a:t>grammar with</a:t>
            </a:r>
            <a:r>
              <a:rPr lang="en-US" sz="2400" dirty="0">
                <a:solidFill>
                  <a:srgbClr val="000000"/>
                </a:solidFill>
                <a:latin typeface="Helvetica Light" charset="0"/>
                <a:ea typeface="Helvetica Light" charset="0"/>
                <a:cs typeface="Helvetica Light" charset="0"/>
              </a:rPr>
              <a:t> </a:t>
            </a:r>
            <a:r>
              <a:rPr lang="en-US" sz="2400" dirty="0">
                <a:solidFill>
                  <a:srgbClr val="7030A0"/>
                </a:solidFill>
                <a:latin typeface="Helvetica Light" charset="0"/>
                <a:ea typeface="Helvetica Light" charset="0"/>
                <a:cs typeface="Helvetica Light" charset="0"/>
              </a:rPr>
              <a:t>precedence and associativity.</a:t>
            </a:r>
          </a:p>
        </p:txBody>
      </p:sp>
      <p:sp>
        <p:nvSpPr>
          <p:cNvPr id="3" name="Title 2"/>
          <p:cNvSpPr>
            <a:spLocks noGrp="1"/>
          </p:cNvSpPr>
          <p:nvPr>
            <p:ph type="title"/>
          </p:nvPr>
        </p:nvSpPr>
        <p:spPr>
          <a:xfrm>
            <a:off x="425195" y="991543"/>
            <a:ext cx="7886700" cy="868430"/>
          </a:xfrm>
        </p:spPr>
        <p:txBody>
          <a:bodyPr>
            <a:normAutofit/>
          </a:bodyPr>
          <a:lstStyle/>
          <a:p>
            <a:r>
              <a:rPr lang="en-US" sz="3600" dirty="0"/>
              <a:t>Summary</a:t>
            </a:r>
          </a:p>
        </p:txBody>
      </p:sp>
    </p:spTree>
    <p:extLst>
      <p:ext uri="{BB962C8B-B14F-4D97-AF65-F5344CB8AC3E}">
        <p14:creationId xmlns:p14="http://schemas.microsoft.com/office/powerpoint/2010/main" val="2121074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1316736"/>
            <a:ext cx="6471550" cy="868430"/>
          </a:xfrm>
        </p:spPr>
        <p:txBody>
          <a:bodyPr>
            <a:noAutofit/>
          </a:bodyPr>
          <a:lstStyle/>
          <a:p>
            <a:r>
              <a:rPr lang="en-US" sz="4000" dirty="0"/>
              <a:t>Pure Interpretation</a:t>
            </a:r>
          </a:p>
        </p:txBody>
      </p:sp>
      <p:sp>
        <p:nvSpPr>
          <p:cNvPr id="8" name="Footer Placeholder 2"/>
          <p:cNvSpPr>
            <a:spLocks noGrp="1"/>
          </p:cNvSpPr>
          <p:nvPr>
            <p:ph type="ftr" sz="quarter" idx="11"/>
          </p:nvPr>
        </p:nvSpPr>
        <p:spPr>
          <a:xfrm>
            <a:off x="3124200" y="6356350"/>
            <a:ext cx="2895600" cy="365125"/>
          </a:xfrm>
        </p:spPr>
        <p:txBody>
          <a:bodyPr/>
          <a:lstStyle/>
          <a:p>
            <a:r>
              <a:rPr lang="en-US" sz="1200" dirty="0"/>
              <a:t>© 2015 Elsevier, Inc. All rights reserved.</a:t>
            </a:r>
          </a:p>
        </p:txBody>
      </p:sp>
      <p:pic>
        <p:nvPicPr>
          <p:cNvPr id="3" name="Picture 2"/>
          <p:cNvPicPr>
            <a:picLocks noChangeAspect="1"/>
          </p:cNvPicPr>
          <p:nvPr/>
        </p:nvPicPr>
        <p:blipFill>
          <a:blip r:embed="rId2"/>
          <a:stretch>
            <a:fillRect/>
          </a:stretch>
        </p:blipFill>
        <p:spPr>
          <a:xfrm>
            <a:off x="5486399" y="1573620"/>
            <a:ext cx="3167896" cy="465708"/>
          </a:xfrm>
          <a:prstGeom prst="rect">
            <a:avLst/>
          </a:prstGeom>
          <a:ln>
            <a:solidFill>
              <a:schemeClr val="accent1"/>
            </a:solidFill>
          </a:ln>
        </p:spPr>
      </p:pic>
      <p:pic>
        <p:nvPicPr>
          <p:cNvPr id="6" name="Picture 5" descr="f01-04-978012410409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90107" y="2352048"/>
            <a:ext cx="7772400" cy="4027487"/>
          </a:xfrm>
          <a:prstGeom prst="rect">
            <a:avLst/>
          </a:prstGeom>
          <a:noFill/>
          <a:ln>
            <a:noFill/>
          </a:ln>
        </p:spPr>
      </p:pic>
    </p:spTree>
    <p:extLst>
      <p:ext uri="{BB962C8B-B14F-4D97-AF65-F5344CB8AC3E}">
        <p14:creationId xmlns:p14="http://schemas.microsoft.com/office/powerpoint/2010/main" val="109115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5196" y="1316736"/>
            <a:ext cx="6471550" cy="868430"/>
          </a:xfrm>
        </p:spPr>
        <p:txBody>
          <a:bodyPr>
            <a:noAutofit/>
          </a:bodyPr>
          <a:lstStyle/>
          <a:p>
            <a:r>
              <a:rPr lang="en-US" sz="4000" dirty="0"/>
              <a:t>Pure Compilation</a:t>
            </a:r>
          </a:p>
        </p:txBody>
      </p:sp>
      <p:pic>
        <p:nvPicPr>
          <p:cNvPr id="6" name="Picture 5"/>
          <p:cNvPicPr>
            <a:picLocks noChangeAspect="1"/>
          </p:cNvPicPr>
          <p:nvPr/>
        </p:nvPicPr>
        <p:blipFill>
          <a:blip r:embed="rId2"/>
          <a:stretch>
            <a:fillRect/>
          </a:stretch>
        </p:blipFill>
        <p:spPr>
          <a:xfrm>
            <a:off x="5463297" y="1030004"/>
            <a:ext cx="2563365" cy="1441893"/>
          </a:xfrm>
          <a:prstGeom prst="rect">
            <a:avLst/>
          </a:prstGeom>
        </p:spPr>
      </p:pic>
      <p:sp>
        <p:nvSpPr>
          <p:cNvPr id="8" name="Footer Placeholder 2"/>
          <p:cNvSpPr>
            <a:spLocks noGrp="1"/>
          </p:cNvSpPr>
          <p:nvPr>
            <p:ph type="ftr" sz="quarter" idx="11"/>
          </p:nvPr>
        </p:nvSpPr>
        <p:spPr>
          <a:xfrm>
            <a:off x="3124200" y="6579634"/>
            <a:ext cx="2895600" cy="365125"/>
          </a:xfrm>
        </p:spPr>
        <p:txBody>
          <a:bodyPr/>
          <a:lstStyle/>
          <a:p>
            <a:r>
              <a:rPr lang="en-US" sz="1200" dirty="0"/>
              <a:t>© 2015 Elsevier, Inc. All rights reserved.</a:t>
            </a:r>
          </a:p>
        </p:txBody>
      </p:sp>
      <p:pic>
        <p:nvPicPr>
          <p:cNvPr id="9" name="Picture 8" descr="f01-03-978012410409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068572" y="2553367"/>
            <a:ext cx="6703828" cy="3944797"/>
          </a:xfrm>
          <a:prstGeom prst="rect">
            <a:avLst/>
          </a:prstGeom>
          <a:noFill/>
          <a:ln>
            <a:noFill/>
          </a:ln>
        </p:spPr>
      </p:pic>
    </p:spTree>
    <p:extLst>
      <p:ext uri="{BB962C8B-B14F-4D97-AF65-F5344CB8AC3E}">
        <p14:creationId xmlns:p14="http://schemas.microsoft.com/office/powerpoint/2010/main" val="132693916"/>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12050</TotalTime>
  <Words>5609</Words>
  <Application>Microsoft Macintosh PowerPoint</Application>
  <PresentationFormat>On-screen Show (4:3)</PresentationFormat>
  <Paragraphs>792</Paragraphs>
  <Slides>70</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70</vt:i4>
      </vt:variant>
    </vt:vector>
  </HeadingPairs>
  <TitlesOfParts>
    <vt:vector size="86" baseType="lpstr">
      <vt:lpstr>ＭＳ Ｐゴシック</vt:lpstr>
      <vt:lpstr>Arial</vt:lpstr>
      <vt:lpstr>Arial Regular</vt:lpstr>
      <vt:lpstr>Book Antiqua</vt:lpstr>
      <vt:lpstr>Calibri</vt:lpstr>
      <vt:lpstr>Courier</vt:lpstr>
      <vt:lpstr>Courier New</vt:lpstr>
      <vt:lpstr>Georgia</vt:lpstr>
      <vt:lpstr>Helvetica</vt:lpstr>
      <vt:lpstr>Helvetica Light</vt:lpstr>
      <vt:lpstr>LucidaGrande</vt:lpstr>
      <vt:lpstr>Times</vt:lpstr>
      <vt:lpstr>Times New Roman</vt:lpstr>
      <vt:lpstr>Trebuchet MS</vt:lpstr>
      <vt:lpstr>Wingdings</vt:lpstr>
      <vt:lpstr>UB Powerpoint Template</vt:lpstr>
      <vt:lpstr>CS 320 :  Part II and Formal Grammars</vt:lpstr>
      <vt:lpstr>Where we are?</vt:lpstr>
      <vt:lpstr>Grading</vt:lpstr>
      <vt:lpstr>What is the difference between an interpreter and a compiler?</vt:lpstr>
      <vt:lpstr>Pure Interpretation</vt:lpstr>
      <vt:lpstr>Pure Compilation</vt:lpstr>
      <vt:lpstr>What are the phases of an interpreter or a compiler?</vt:lpstr>
      <vt:lpstr>Pure Interpretation</vt:lpstr>
      <vt:lpstr>Pure Compilation</vt:lpstr>
      <vt:lpstr>In the first two programming assignments we will build an interpreter for a stack based language.</vt:lpstr>
      <vt:lpstr>Other approaches: e.g. Mixing Compilation and Interpretation</vt:lpstr>
      <vt:lpstr>Commonalities and differences</vt:lpstr>
      <vt:lpstr>Parsing and semantic analysis</vt:lpstr>
      <vt:lpstr>Learning Goals for today</vt:lpstr>
      <vt:lpstr>Formal Grammars</vt:lpstr>
      <vt:lpstr>How can we convert a stream of characters in something that the interpreter can execute? </vt:lpstr>
      <vt:lpstr>Some definitions from Formal Languages</vt:lpstr>
      <vt:lpstr>Syntactic Structure of Programming Languages</vt:lpstr>
      <vt:lpstr>Formal Grammars</vt:lpstr>
      <vt:lpstr>Formal Grammars</vt:lpstr>
      <vt:lpstr>BNF</vt:lpstr>
      <vt:lpstr>BNF</vt:lpstr>
      <vt:lpstr>BNF</vt:lpstr>
      <vt:lpstr>BNF</vt:lpstr>
      <vt:lpstr>PowerPoint Presentation</vt:lpstr>
      <vt:lpstr>BNF - Backus Normal/Naur Form</vt:lpstr>
      <vt:lpstr>PowerPoint Presentation</vt:lpstr>
      <vt:lpstr>PowerPoint Presentation</vt:lpstr>
      <vt:lpstr>PowerPoint Presentation</vt:lpstr>
      <vt:lpstr>PowerPoint Presentation</vt:lpstr>
      <vt:lpstr>Some examples</vt:lpstr>
      <vt:lpstr>Some examples</vt:lpstr>
      <vt:lpstr>Some examples</vt:lpstr>
      <vt:lpstr>Some examples</vt:lpstr>
      <vt:lpstr>Some examples</vt:lpstr>
      <vt:lpstr>Some examples</vt:lpstr>
      <vt:lpstr>Let’s consider a simple one</vt:lpstr>
      <vt:lpstr>Let’s consider a slightly more difficult one</vt:lpstr>
      <vt:lpstr>How can we implement a BNF in Ocaml?</vt:lpstr>
      <vt:lpstr>Is a BNF grammar specific enough for an interpreter to understand it?</vt:lpstr>
      <vt:lpstr>Some of the challenges:</vt:lpstr>
      <vt:lpstr>Is a BNF grammar specific enough for an interpreter to execute it?</vt:lpstr>
      <vt:lpstr>Parse Tree</vt:lpstr>
      <vt:lpstr>Parse Tree – another example</vt:lpstr>
      <vt:lpstr>Ambiguous Grammars</vt:lpstr>
      <vt:lpstr>Ambiguous Grammars</vt:lpstr>
      <vt:lpstr>Ambiguous Grammars – another example</vt:lpstr>
      <vt:lpstr>Some examples</vt:lpstr>
      <vt:lpstr>Some examples</vt:lpstr>
      <vt:lpstr>Some examples</vt:lpstr>
      <vt:lpstr>Some examples</vt:lpstr>
      <vt:lpstr>Some examples</vt:lpstr>
      <vt:lpstr>How can we avoid ambiguity?</vt:lpstr>
      <vt:lpstr>How can we avoid ambiguity?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examples</vt:lpstr>
      <vt:lpstr>Some examples</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SUNY at Buffalo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305 : Introduction</dc:title>
  <dc:creator>Lukasz Ziarek</dc:creator>
  <cp:lastModifiedBy>Marco Gaboardi</cp:lastModifiedBy>
  <cp:revision>264</cp:revision>
  <cp:lastPrinted>2023-10-24T20:30:32Z</cp:lastPrinted>
  <dcterms:created xsi:type="dcterms:W3CDTF">2016-01-25T19:10:30Z</dcterms:created>
  <dcterms:modified xsi:type="dcterms:W3CDTF">2023-10-24T20:30:35Z</dcterms:modified>
</cp:coreProperties>
</file>